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46" r:id="rId2"/>
  </p:sldMasterIdLst>
  <p:notesMasterIdLst>
    <p:notesMasterId r:id="rId28"/>
  </p:notesMasterIdLst>
  <p:handoutMasterIdLst>
    <p:handoutMasterId r:id="rId29"/>
  </p:handoutMasterIdLst>
  <p:sldIdLst>
    <p:sldId id="256" r:id="rId3"/>
    <p:sldId id="323" r:id="rId4"/>
    <p:sldId id="324" r:id="rId5"/>
    <p:sldId id="371" r:id="rId6"/>
    <p:sldId id="369" r:id="rId7"/>
    <p:sldId id="370" r:id="rId8"/>
    <p:sldId id="350" r:id="rId9"/>
    <p:sldId id="378" r:id="rId10"/>
    <p:sldId id="379" r:id="rId11"/>
    <p:sldId id="380" r:id="rId12"/>
    <p:sldId id="381" r:id="rId13"/>
    <p:sldId id="382" r:id="rId14"/>
    <p:sldId id="358" r:id="rId15"/>
    <p:sldId id="383" r:id="rId16"/>
    <p:sldId id="360" r:id="rId17"/>
    <p:sldId id="384" r:id="rId18"/>
    <p:sldId id="372" r:id="rId19"/>
    <p:sldId id="377" r:id="rId20"/>
    <p:sldId id="362" r:id="rId21"/>
    <p:sldId id="373" r:id="rId22"/>
    <p:sldId id="374" r:id="rId23"/>
    <p:sldId id="375" r:id="rId24"/>
    <p:sldId id="376" r:id="rId25"/>
    <p:sldId id="335" r:id="rId26"/>
    <p:sldId id="333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9F12"/>
    <a:srgbClr val="99FF66"/>
    <a:srgbClr val="00863D"/>
    <a:srgbClr val="FFFFFF"/>
    <a:srgbClr val="CCFFCC"/>
    <a:srgbClr val="CCFF99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41" autoAdjust="0"/>
  </p:normalViewPr>
  <p:slideViewPr>
    <p:cSldViewPr>
      <p:cViewPr>
        <p:scale>
          <a:sx n="90" d="100"/>
          <a:sy n="90" d="100"/>
        </p:scale>
        <p:origin x="35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"/>
    </p:cViewPr>
  </p:sorterViewPr>
  <p:notesViewPr>
    <p:cSldViewPr>
      <p:cViewPr varScale="1">
        <p:scale>
          <a:sx n="52" d="100"/>
          <a:sy n="52" d="100"/>
        </p:scale>
        <p:origin x="-297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ea typeface="MS Gothic"/>
                <a:cs typeface="MS Gothic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ea typeface="MS Gothic"/>
                <a:cs typeface="MS Gothic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ea typeface="MS Gothic"/>
                <a:cs typeface="MS Gothic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fld id="{8EAE147F-E68C-4F71-BC06-B729E3E10EA3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5116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MS Gothic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MS Gothic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MS Gothic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A403E133-635A-4CA4-831A-E0CC266F97B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69114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174AE5-8F9D-4273-945C-92AA4A3BCE5B}" type="slidenum">
              <a:rPr lang="en-GB" altLang="en-US"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6109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D5A4D4-906D-4E49-AEB5-A2DB58299F4C}" type="slidenum">
              <a:rPr lang="en-GB" altLang="fr-FR" smtClean="0">
                <a:ea typeface="MS Gothic" pitchFamily="49" charset="-128"/>
              </a:rPr>
              <a:pPr/>
              <a:t>13</a:t>
            </a:fld>
            <a:endParaRPr lang="en-GB" altLang="fr-FR" smtClean="0">
              <a:ea typeface="MS Gothic" pitchFamily="49" charset="-128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225153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82A4F5-CEC0-4330-93D7-9DF380991027}" type="slidenum">
              <a:rPr lang="en-GB" altLang="fr-FR" smtClean="0">
                <a:ea typeface="MS Gothic" pitchFamily="49" charset="-128"/>
              </a:rPr>
              <a:pPr/>
              <a:t>14</a:t>
            </a:fld>
            <a:endParaRPr lang="en-GB" altLang="fr-FR" smtClean="0">
              <a:ea typeface="MS Gothic" pitchFamily="49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7415" y="4723448"/>
            <a:ext cx="4990783" cy="4576704"/>
          </a:xfrm>
          <a:noFill/>
          <a:ln/>
        </p:spPr>
        <p:txBody>
          <a:bodyPr wrap="none" anchor="ctr"/>
          <a:lstStyle/>
          <a:p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106574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7D48C0-1446-44FB-A9EA-DF82FD53AA59}" type="slidenum">
              <a:rPr lang="en-GB" altLang="fr-FR" smtClean="0">
                <a:ea typeface="MS Gothic" pitchFamily="49" charset="-128"/>
              </a:rPr>
              <a:pPr/>
              <a:t>15</a:t>
            </a:fld>
            <a:endParaRPr lang="en-GB" altLang="fr-FR" smtClean="0">
              <a:ea typeface="MS Gothic" pitchFamily="49" charset="-128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295109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D46EE0-4C75-4D33-B315-DB73A0D2F2F6}" type="slidenum">
              <a:rPr lang="en-GB" altLang="fr-FR" smtClean="0">
                <a:ea typeface="MS Gothic" pitchFamily="49" charset="-128"/>
              </a:rPr>
              <a:pPr/>
              <a:t>16</a:t>
            </a:fld>
            <a:endParaRPr lang="en-GB" altLang="fr-FR" smtClean="0">
              <a:ea typeface="MS Gothic" pitchFamily="49" charset="-128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7415" y="4723448"/>
            <a:ext cx="4990783" cy="4576704"/>
          </a:xfrm>
          <a:noFill/>
          <a:ln/>
        </p:spPr>
        <p:txBody>
          <a:bodyPr wrap="none" anchor="ctr"/>
          <a:lstStyle/>
          <a:p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4026547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5000" bIns="45000" anchor="t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E2B63645-BDD4-48CD-A087-AD389CCD4F2C}" type="slidenum">
              <a:rPr lang="fr-FR" altLang="fr-FR">
                <a:cs typeface="Lucida Sans Unicode" panose="020B0602030504020204" pitchFamily="34" charset="0"/>
              </a:rPr>
              <a:pPr algn="l" eaLnBrk="1" hangingPunct="1"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FFFFFF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6324" name="Rectangle 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5000" bIns="45000" anchor="ctr"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170920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53BBF-BC19-45DC-91B3-0CC696FF3819}" type="slidenum">
              <a:rPr lang="en-GB" altLang="fr-FR"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fr-FR">
              <a:cs typeface="Lucida Sans Unicode" panose="020B060203050402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1673652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D5365B-9FFB-4F9A-BC40-3E9263D11B1B}" type="slidenum">
              <a:rPr lang="en-GB" altLang="en-US" smtClean="0">
                <a:ea typeface="MS Gothic" pitchFamily="49" charset="-128"/>
              </a:rPr>
              <a:pPr/>
              <a:t>19</a:t>
            </a:fld>
            <a:endParaRPr lang="en-GB" altLang="en-US" smtClean="0">
              <a:ea typeface="MS Gothic" pitchFamily="49" charset="-128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3714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5000" bIns="45000" anchor="t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E2EE4AA1-49D0-4C1B-A29E-AEE8D1C2F346}" type="slidenum">
              <a:rPr lang="fr-FR" altLang="fr-FR">
                <a:solidFill>
                  <a:srgbClr val="FFFFFF"/>
                </a:solidFill>
                <a:cs typeface="Lucida Sans Unicode" panose="020B0602030504020204" pitchFamily="34" charset="0"/>
              </a:rPr>
              <a:pPr algn="l" eaLnBrk="1" hangingPunct="1"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FFFFFF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8372" name="Rectangle 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5000" bIns="45000" anchor="ctr"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717335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5000" bIns="45000" anchor="t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E2EE4AA1-49D0-4C1B-A29E-AEE8D1C2F346}" type="slidenum">
              <a:rPr lang="fr-FR" altLang="fr-FR">
                <a:solidFill>
                  <a:srgbClr val="FFFFFF"/>
                </a:solidFill>
                <a:cs typeface="Lucida Sans Unicode" panose="020B0602030504020204" pitchFamily="34" charset="0"/>
              </a:rPr>
              <a:pPr algn="l" eaLnBrk="1" hangingPunct="1">
                <a:spcBef>
                  <a:spcPct val="0"/>
                </a:spcBef>
              </a:pPr>
              <a:t>21</a:t>
            </a:fld>
            <a:endParaRPr lang="fr-FR" altLang="fr-FR">
              <a:solidFill>
                <a:srgbClr val="FFFFFF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8372" name="Rectangle 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5000" bIns="45000" anchor="ctr"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161609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5000" bIns="45000" anchor="t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BFDA946E-5E5E-42CF-9CAD-8E6AB4955DF2}" type="slidenum">
              <a:rPr lang="fr-FR" altLang="fr-FR">
                <a:solidFill>
                  <a:srgbClr val="FFFFFF"/>
                </a:solidFill>
                <a:cs typeface="Lucida Sans Unicode" panose="020B0602030504020204" pitchFamily="34" charset="0"/>
              </a:rPr>
              <a:pPr algn="l" eaLnBrk="1" hangingPunct="1">
                <a:spcBef>
                  <a:spcPct val="0"/>
                </a:spcBef>
              </a:pPr>
              <a:t>22</a:t>
            </a:fld>
            <a:endParaRPr lang="fr-FR" altLang="fr-FR">
              <a:solidFill>
                <a:srgbClr val="FFFFFF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9396" name="Rectangle 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5000" bIns="45000" anchor="ctr"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5198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B95D8-15F7-4E9F-B953-D01D9A5A319E}" type="slidenum">
              <a:rPr lang="en-GB" altLang="en-US"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3138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5000" bIns="45000" anchor="t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0413" algn="l"/>
                <a:tab pos="5484813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9A8D169B-974B-40A5-BB52-14373F670494}" type="slidenum">
              <a:rPr lang="fr-FR" altLang="fr-FR">
                <a:solidFill>
                  <a:srgbClr val="FFFFFF"/>
                </a:solidFill>
                <a:cs typeface="Lucida Sans Unicode" panose="020B0602030504020204" pitchFamily="34" charset="0"/>
              </a:rPr>
              <a:pPr algn="l" eaLnBrk="1" hangingPunct="1">
                <a:spcBef>
                  <a:spcPct val="0"/>
                </a:spcBef>
              </a:pPr>
              <a:t>23</a:t>
            </a:fld>
            <a:endParaRPr lang="fr-FR" altLang="fr-FR">
              <a:solidFill>
                <a:srgbClr val="FFFFFF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0420" name="Rectangle 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5000" bIns="45000" anchor="ctr"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112891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F3ED57-0B63-4AB9-8038-ECF95EB633DB}" type="slidenum">
              <a:rPr lang="en-GB" altLang="en-US"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5779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C4B796-CEA1-41AC-8785-50681C05CF78}" type="slidenum">
              <a:rPr lang="en-GB" altLang="en-US"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982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A7BE7-1CFD-4FA9-9F5E-895C66CFC992}" type="slidenum">
              <a:rPr lang="en-GB" altLang="en-US"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80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ABE84C-CFF4-4E69-8AAE-397DD6DC81E6}" type="slidenum">
              <a:rPr lang="en-GB" altLang="en-US"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466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CE38AD-1CD0-47A6-B5C3-873E64CF91B3}" type="slidenum">
              <a:rPr lang="en-GB" altLang="en-US"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9452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048147-949A-41A7-8445-CEBF8FF38D1F}" type="slidenum">
              <a:rPr lang="en-GB" altLang="en-US"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277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39D182-20AB-48EC-BB45-1795CC1D7304}" type="slidenum">
              <a:rPr lang="en-GB" altLang="en-US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935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41AE3A-FD2A-49AC-AFF4-8CEBFDD26C00}" type="slidenum">
              <a:rPr lang="en-GB" altLang="en-US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180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9E5AA8-FA39-4EA3-9CDC-986B6FA8275E}" type="slidenum">
              <a:rPr lang="en-GB" altLang="en-US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cs typeface="Lucida Sans Unicode" panose="020B0602030504020204" pitchFamily="34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591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ode-du-lac.org/blo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5110C-9E27-47B2-8C08-EE6A09093C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47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3A65B-0ADB-4FEA-8FB3-D67C0378C96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014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FA232-60A2-4497-8558-79DF1743602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123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D16A4-6571-4CA3-A187-20AC09B245F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852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287046EE-2AB6-462B-8C55-A7B587149CFD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76612B59-5969-499E-BD26-7E723198C55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909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F437F7ED-F403-4756-82F2-51870AE30F40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725B5216-7376-4418-80DB-F452B4DCFC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954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1A9844AF-8A8F-4C95-8855-61BD41BFE57F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71EB05D3-F857-42D8-90EB-F6CA7786548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411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D92A25F1-7EB0-403F-BF00-C788856696F5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9DC491D6-51B6-4631-B9E8-1111944BA1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98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F5DAC2EE-ABC8-45DB-8606-CA7126834DFB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45BC4158-8E72-49DE-BB69-C58C55D3D5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2587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71DC8FE7-18B9-4013-83BD-C6683C26ADCD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BEECCA55-66D4-47CE-A487-2A7E6FAF62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545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05B3BFB9-FE93-40ED-B247-E190BB010E39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B76ACF1D-A356-4648-92A8-EBB90AD6D2D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251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1E935-5D12-495B-A3FB-EE75141692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1651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6E2F0342-BE2E-4AC8-9FA8-EECCC517DE9B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2C4824BD-F529-4C12-8A38-CC5A5B7FC5B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9204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AFF0CB8E-A549-4E13-806E-71B49D3056B1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39BD6B79-585F-4CB4-BD37-96D968D9A0F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969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A745B4BF-1CA8-4379-B302-32180D908C81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3BE156B5-9901-41BA-97A0-188F756CEF7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087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2646250C-1C57-47C4-9042-383878B47D58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imes New Roman" panose="02020603050405020304" pitchFamily="18" charset="0"/>
              </a:defRPr>
            </a:lvl1pPr>
          </a:lstStyle>
          <a:p>
            <a:fld id="{473C3556-937E-4BC2-9627-2DA5F75FF5C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966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10D4D-9757-4F9F-8DB0-4186238BFCE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222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59F84-D05F-4C66-AE7D-1A126304EE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091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9E93-DCE9-4521-AAE6-80AE340325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42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D847D-F1B2-4E4F-AEBE-CB9A5AC40DA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271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"/>
          <p:cNvGrpSpPr>
            <a:grpSpLocks/>
          </p:cNvGrpSpPr>
          <p:nvPr userDrawn="1"/>
        </p:nvGrpSpPr>
        <p:grpSpPr bwMode="auto">
          <a:xfrm>
            <a:off x="1" y="-11112"/>
            <a:ext cx="9143999" cy="915988"/>
            <a:chOff x="1588" y="0"/>
            <a:chExt cx="9143999" cy="915988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588" y="1588"/>
              <a:ext cx="9143999" cy="914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  <p:pic>
          <p:nvPicPr>
            <p:cNvPr id="4" name="Picture 7" descr="Head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862" y="0"/>
              <a:ext cx="803981" cy="812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12/02/1014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IODE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4D5C3F-EE08-4592-94AB-D77F21C9BA99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11112"/>
            <a:ext cx="1150531" cy="7424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-11111"/>
            <a:ext cx="1152128" cy="7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18001-4E52-4076-AD72-37EDFBE9185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28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5348C-785E-44E3-A672-5492D6BF0FE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060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éditer le format du plan de texte</a:t>
            </a:r>
          </a:p>
          <a:p>
            <a:pPr lvl="1"/>
            <a:r>
              <a:rPr lang="en-GB" altLang="en-US" smtClean="0"/>
              <a:t>Second niveau de plan</a:t>
            </a:r>
          </a:p>
          <a:p>
            <a:pPr lvl="2"/>
            <a:r>
              <a:rPr lang="en-GB" altLang="en-US" smtClean="0"/>
              <a:t>Troisième niveau de plan</a:t>
            </a:r>
          </a:p>
          <a:p>
            <a:pPr lvl="3"/>
            <a:r>
              <a:rPr lang="en-GB" altLang="en-US" smtClean="0"/>
              <a:t>Quatrième niveau de plan</a:t>
            </a:r>
          </a:p>
          <a:p>
            <a:pPr lvl="4"/>
            <a:r>
              <a:rPr lang="en-GB" altLang="en-US" smtClean="0"/>
              <a:t>Cinquième niveau de plan</a:t>
            </a:r>
          </a:p>
          <a:p>
            <a:pPr lvl="4"/>
            <a:r>
              <a:rPr lang="en-GB" altLang="en-US" smtClean="0"/>
              <a:t>Sixième niveau de plan</a:t>
            </a:r>
          </a:p>
          <a:p>
            <a:pPr lvl="4"/>
            <a:r>
              <a:rPr lang="en-GB" altLang="en-US" smtClean="0"/>
              <a:t>Septième niveau de plan</a:t>
            </a:r>
          </a:p>
          <a:p>
            <a:pPr lvl="4"/>
            <a:r>
              <a:rPr lang="en-GB" altLang="en-US" smtClean="0"/>
              <a:t>Huitième niveau de plan</a:t>
            </a:r>
          </a:p>
          <a:p>
            <a:pPr lvl="4"/>
            <a:r>
              <a:rPr lang="en-GB" altLang="en-US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MS Gothic"/>
                <a:cs typeface="Lucida Sans Unicode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MS Gothic"/>
                <a:cs typeface="Lucida Sans Unicode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9C4C6C9-550E-44A0-B7F6-9AFDABF3019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37" r:id="rId7"/>
    <p:sldLayoutId id="2147484421" r:id="rId8"/>
    <p:sldLayoutId id="2147484422" r:id="rId9"/>
    <p:sldLayoutId id="2147484423" r:id="rId10"/>
    <p:sldLayoutId id="2147484424" r:id="rId11"/>
    <p:sldLayoutId id="2147484425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MS Gothic"/>
          <a:cs typeface="MS Gothic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MS Gothic"/>
          <a:cs typeface="MS Gothic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MS Gothic"/>
          <a:cs typeface="MS Gothic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MS Gothic"/>
          <a:cs typeface="MS Gothic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/>
          <a:cs typeface="MS Gothic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/>
          <a:cs typeface="MS Gothic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/>
          <a:cs typeface="MS Gothic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/>
          <a:cs typeface="MS Gothic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9EF2CD8-035B-4383-8AAA-60581ADE7E69}" type="datetimeFigureOut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BD15A8-37DD-4B07-A877-DCB67C8B1A4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de-du-lac.org/blo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8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ac.ceairbus.com/iode/adhesion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ac.ceairbus.com/iode/adhesion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image002.jpg@01D4EB0E.1FAD7D40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cid:image001.jpg@01D4EB0E.1FAD7D40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ead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0163"/>
            <a:ext cx="6732588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627313" y="282575"/>
            <a:ext cx="403225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ts val="3750"/>
              </a:spcBef>
            </a:pPr>
            <a:r>
              <a:rPr lang="fr-FR" alt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Assemblée Générale </a:t>
            </a:r>
          </a:p>
          <a:p>
            <a:pPr algn="ctr" eaLnBrk="1" hangingPunct="1">
              <a:spcBef>
                <a:spcPts val="3750"/>
              </a:spcBef>
            </a:pPr>
            <a:r>
              <a:rPr lang="fr-FR" altLang="en-US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fr-FR" altLang="en-US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20650"/>
            <a:ext cx="1366838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0" y="1844675"/>
            <a:ext cx="23939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ts val="3750"/>
              </a:spcBef>
            </a:pPr>
            <a:r>
              <a:rPr lang="fr-FR" altLang="en-US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IODE</a:t>
            </a:r>
            <a:endParaRPr lang="fr-FR" alt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3750"/>
              </a:spcBef>
            </a:pPr>
            <a:r>
              <a:rPr lang="fr-FR" altLang="en-US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endParaRPr lang="fr-FR" altLang="en-US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3750"/>
              </a:spcBef>
            </a:pPr>
            <a:r>
              <a:rPr lang="fr-FR" altLang="en-US" sz="6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fr-FR" altLang="en-US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40991"/>
            <a:ext cx="1512168" cy="9843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ChangeArrowheads="1"/>
          </p:cNvSpPr>
          <p:nvPr/>
        </p:nvSpPr>
        <p:spPr bwMode="auto">
          <a:xfrm>
            <a:off x="1258888" y="908050"/>
            <a:ext cx="5934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Journée vélo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(31/05/2018) :</a:t>
            </a:r>
            <a:endParaRPr lang="fr-FR" sz="2000" dirty="0">
              <a:solidFill>
                <a:srgbClr val="EE9F12"/>
              </a:solidFill>
            </a:endParaRPr>
          </a:p>
          <a:p>
            <a:pPr eaLnBrk="1" hangingPunct="1">
              <a:defRPr/>
            </a:pPr>
            <a:r>
              <a:rPr lang="fr-FR" sz="2000" dirty="0">
                <a:solidFill>
                  <a:srgbClr val="EE9F12"/>
                </a:solidFill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Atelier maintenance</a:t>
            </a:r>
            <a:endParaRPr lang="fr-FR" sz="1600" dirty="0">
              <a:solidFill>
                <a:srgbClr val="EE9F12"/>
              </a:solidFill>
            </a:endParaRPr>
          </a:p>
          <a:p>
            <a:pPr eaLnBrk="1" hangingPunct="1">
              <a:defRPr/>
            </a:pPr>
            <a:r>
              <a:rPr lang="fr-FR" sz="1600" dirty="0">
                <a:solidFill>
                  <a:srgbClr val="EE9F12"/>
                </a:solidFill>
              </a:rPr>
              <a:t>	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Photo sans avion: une première!</a:t>
            </a:r>
          </a:p>
        </p:txBody>
      </p:sp>
      <p:pic>
        <p:nvPicPr>
          <p:cNvPr id="5123" name="Image 13" descr="LOGO_AY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19175"/>
            <a:ext cx="863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21"/>
          <p:cNvSpPr txBox="1">
            <a:spLocks noChangeArrowheads="1"/>
          </p:cNvSpPr>
          <p:nvPr/>
        </p:nvSpPr>
        <p:spPr bwMode="auto">
          <a:xfrm>
            <a:off x="196850" y="109538"/>
            <a:ext cx="67325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IODE - TRANSPORTS</a:t>
            </a:r>
          </a:p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Bilan 2018</a:t>
            </a:r>
          </a:p>
        </p:txBody>
      </p: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4625975"/>
            <a:ext cx="8826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AutoShape 9" descr="Résultats de recherche d'images pour « logo voiture électrique »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  <p:sp>
        <p:nvSpPr>
          <p:cNvPr id="5127" name="AutoShape 11" descr="Résultats de recherche d'images pour « logo voiture électrique »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  <p:pic>
        <p:nvPicPr>
          <p:cNvPr id="5128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5380038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930400"/>
            <a:ext cx="1320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rchemin vertical 5"/>
          <p:cNvSpPr/>
          <p:nvPr/>
        </p:nvSpPr>
        <p:spPr bwMode="auto">
          <a:xfrm>
            <a:off x="6989763" y="3705225"/>
            <a:ext cx="1171575" cy="687388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200" b="1" dirty="0">
                <a:solidFill>
                  <a:schemeClr val="tx1"/>
                </a:solidFill>
                <a:ea typeface="MS Gothic"/>
              </a:rPr>
              <a:t>Newsletters C2W</a:t>
            </a:r>
          </a:p>
        </p:txBody>
      </p:sp>
      <p:sp>
        <p:nvSpPr>
          <p:cNvPr id="5131" name="Rectangle 1"/>
          <p:cNvSpPr>
            <a:spLocks noChangeArrowheads="1"/>
          </p:cNvSpPr>
          <p:nvPr/>
        </p:nvSpPr>
        <p:spPr bwMode="auto">
          <a:xfrm>
            <a:off x="5272088" y="1271588"/>
            <a:ext cx="3798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800" b="1">
                <a:solidFill>
                  <a:srgbClr val="00B0F0"/>
                </a:solidFill>
              </a:rPr>
              <a:t>« 2 Roues Brillez » </a:t>
            </a:r>
            <a:r>
              <a:rPr lang="fr-FR" altLang="fr-FR" sz="1800">
                <a:solidFill>
                  <a:srgbClr val="00B0F0"/>
                </a:solidFill>
              </a:rPr>
              <a:t> prévue le 15/11… mais annulé au dernier moment </a:t>
            </a:r>
            <a:r>
              <a:rPr lang="fr-FR" altLang="fr-FR" sz="1800">
                <a:solidFill>
                  <a:srgbClr val="00B0F0"/>
                </a:solidFill>
                <a:sym typeface="Wingdings" panose="05000000000000000000" pitchFamily="2" charset="2"/>
              </a:rPr>
              <a:t> </a:t>
            </a:r>
            <a:endParaRPr lang="fr-FR" altLang="fr-FR" sz="1800">
              <a:solidFill>
                <a:srgbClr val="00B0F0"/>
              </a:solidFill>
            </a:endParaRPr>
          </a:p>
        </p:txBody>
      </p:sp>
      <p:sp>
        <p:nvSpPr>
          <p:cNvPr id="5132" name="Rectangle 3"/>
          <p:cNvSpPr>
            <a:spLocks noChangeArrowheads="1"/>
          </p:cNvSpPr>
          <p:nvPr/>
        </p:nvSpPr>
        <p:spPr bwMode="auto">
          <a:xfrm>
            <a:off x="217488" y="4540250"/>
            <a:ext cx="4721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800" b="1">
                <a:solidFill>
                  <a:srgbClr val="00B050"/>
                </a:solidFill>
              </a:rPr>
              <a:t>Participation à un groupe de travail avec Facility Management pour la création d’un Plan Vélo Airbus </a:t>
            </a:r>
            <a:endParaRPr lang="fr-FR" altLang="fr-FR" sz="1800">
              <a:solidFill>
                <a:srgbClr val="00B050"/>
              </a:solidFill>
            </a:endParaRPr>
          </a:p>
        </p:txBody>
      </p:sp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65088" y="5662613"/>
            <a:ext cx="6837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800" b="1">
                <a:solidFill>
                  <a:srgbClr val="00B0F0"/>
                </a:solidFill>
              </a:rPr>
              <a:t>Stands IODE </a:t>
            </a:r>
            <a:r>
              <a:rPr lang="fr-FR" altLang="fr-FR" sz="1800">
                <a:solidFill>
                  <a:srgbClr val="00B0F0"/>
                </a:solidFill>
              </a:rPr>
              <a:t>« transport »:</a:t>
            </a:r>
          </a:p>
          <a:p>
            <a:pPr eaLnBrk="1" hangingPunct="1"/>
            <a:r>
              <a:rPr lang="fr-FR" altLang="fr-FR" sz="1800">
                <a:solidFill>
                  <a:srgbClr val="00B0F0"/>
                </a:solidFill>
              </a:rPr>
              <a:t>	</a:t>
            </a:r>
            <a:r>
              <a:rPr lang="fr-FR" altLang="fr-FR" sz="1800">
                <a:solidFill>
                  <a:srgbClr val="00B0F0"/>
                </a:solidFill>
                <a:sym typeface="Wingdings" panose="05000000000000000000" pitchFamily="2" charset="2"/>
              </a:rPr>
              <a:t></a:t>
            </a:r>
            <a:r>
              <a:rPr lang="fr-FR" altLang="fr-FR" sz="1800">
                <a:solidFill>
                  <a:srgbClr val="00B0F0"/>
                </a:solidFill>
              </a:rPr>
              <a:t>Forum Voitures Electriques (</a:t>
            </a:r>
            <a:r>
              <a:rPr lang="fr-FR" altLang="fr-FR" sz="1800" b="1">
                <a:solidFill>
                  <a:srgbClr val="00B0F0"/>
                </a:solidFill>
              </a:rPr>
              <a:t>xxxx</a:t>
            </a:r>
            <a:r>
              <a:rPr lang="fr-FR" altLang="fr-FR" sz="1800">
                <a:solidFill>
                  <a:srgbClr val="00B0F0"/>
                </a:solidFill>
              </a:rPr>
              <a:t>) organisé par com DD</a:t>
            </a:r>
          </a:p>
          <a:p>
            <a:pPr eaLnBrk="1" hangingPunct="1"/>
            <a:r>
              <a:rPr lang="fr-FR" altLang="fr-FR" sz="1800">
                <a:solidFill>
                  <a:srgbClr val="00B0F0"/>
                </a:solidFill>
                <a:sym typeface="Wingdings" panose="05000000000000000000" pitchFamily="2" charset="2"/>
              </a:rPr>
              <a:t>	</a:t>
            </a:r>
            <a:r>
              <a:rPr lang="fr-FR" altLang="fr-FR" sz="1800">
                <a:solidFill>
                  <a:srgbClr val="00B0F0"/>
                </a:solidFill>
              </a:rPr>
              <a:t>Journée Prévention Routière (</a:t>
            </a:r>
            <a:r>
              <a:rPr lang="fr-FR" altLang="fr-FR" sz="1800" b="1">
                <a:solidFill>
                  <a:srgbClr val="00B0F0"/>
                </a:solidFill>
              </a:rPr>
              <a:t>04/10</a:t>
            </a:r>
            <a:r>
              <a:rPr lang="fr-FR" altLang="fr-FR" sz="1800">
                <a:solidFill>
                  <a:srgbClr val="00B0F0"/>
                </a:solidFill>
              </a:rPr>
              <a:t>) au M01</a:t>
            </a:r>
          </a:p>
        </p:txBody>
      </p:sp>
      <p:sp>
        <p:nvSpPr>
          <p:cNvPr id="5134" name="Rectangle 6"/>
          <p:cNvSpPr>
            <a:spLocks noChangeArrowheads="1"/>
          </p:cNvSpPr>
          <p:nvPr/>
        </p:nvSpPr>
        <p:spPr bwMode="auto">
          <a:xfrm>
            <a:off x="473075" y="2233613"/>
            <a:ext cx="2725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2000" b="1">
                <a:solidFill>
                  <a:srgbClr val="00B0F0"/>
                </a:solidFill>
              </a:rPr>
              <a:t>Points Vélos: </a:t>
            </a:r>
            <a:r>
              <a:rPr lang="fr-FR" altLang="fr-FR" sz="2000">
                <a:solidFill>
                  <a:srgbClr val="00B0F0"/>
                </a:solidFill>
              </a:rPr>
              <a:t>le réseau s’enrichit et s’équipe!</a:t>
            </a:r>
          </a:p>
        </p:txBody>
      </p:sp>
      <p:pic>
        <p:nvPicPr>
          <p:cNvPr id="5135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5876925"/>
            <a:ext cx="15351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9"/>
          <a:stretch>
            <a:fillRect/>
          </a:stretch>
        </p:blipFill>
        <p:spPr bwMode="auto">
          <a:xfrm>
            <a:off x="1989138" y="3040063"/>
            <a:ext cx="673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68650"/>
            <a:ext cx="69532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913063"/>
            <a:ext cx="91598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19"/>
          <p:cNvSpPr txBox="1">
            <a:spLocks noChangeArrowheads="1"/>
          </p:cNvSpPr>
          <p:nvPr/>
        </p:nvSpPr>
        <p:spPr bwMode="auto">
          <a:xfrm>
            <a:off x="3333750" y="2690813"/>
            <a:ext cx="325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en-US" sz="1800" b="1" dirty="0">
                <a:solidFill>
                  <a:schemeClr val="accent1">
                    <a:lumMod val="75000"/>
                  </a:schemeClr>
                </a:solidFill>
              </a:rPr>
              <a:t>Cours de conduite à vélo</a:t>
            </a:r>
          </a:p>
        </p:txBody>
      </p:sp>
      <p:pic>
        <p:nvPicPr>
          <p:cNvPr id="5140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057525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111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4459288"/>
            <a:ext cx="392747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51138"/>
            <a:ext cx="3925888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13"/>
          <p:cNvSpPr>
            <a:spLocks noChangeArrowheads="1"/>
          </p:cNvSpPr>
          <p:nvPr/>
        </p:nvSpPr>
        <p:spPr bwMode="auto">
          <a:xfrm>
            <a:off x="2635250" y="2636838"/>
            <a:ext cx="88233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fr-FR" sz="1600" b="1" dirty="0">
                <a:solidFill>
                  <a:srgbClr val="00B0F0"/>
                </a:solidFill>
              </a:rPr>
              <a:t>			</a:t>
            </a:r>
          </a:p>
          <a:p>
            <a:pPr eaLnBrk="1" hangingPunct="1">
              <a:defRPr/>
            </a:pPr>
            <a:r>
              <a:rPr lang="fr-FR" sz="1600" b="1" dirty="0">
                <a:solidFill>
                  <a:srgbClr val="00B0F0"/>
                </a:solidFill>
              </a:rPr>
              <a:t>			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eaLnBrk="1" hangingPunct="1">
              <a:defRPr/>
            </a:pP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eaLnBrk="1" hangingPunct="1">
              <a:defRPr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fr-FR" sz="1600" b="1" dirty="0">
                <a:solidFill>
                  <a:srgbClr val="00B0F0"/>
                </a:solidFill>
              </a:rPr>
              <a:t>				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3" name="Text Box 21"/>
          <p:cNvSpPr txBox="1">
            <a:spLocks noChangeArrowheads="1"/>
          </p:cNvSpPr>
          <p:nvPr/>
        </p:nvSpPr>
        <p:spPr bwMode="auto">
          <a:xfrm>
            <a:off x="196850" y="109538"/>
            <a:ext cx="67325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IODE - TRANSPORTS</a:t>
            </a:r>
          </a:p>
        </p:txBody>
      </p:sp>
      <p:sp>
        <p:nvSpPr>
          <p:cNvPr id="7174" name="AutoShape 9" descr="Résultats de recherche d'images pour « logo voiture électrique »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  <p:sp>
        <p:nvSpPr>
          <p:cNvPr id="7175" name="AutoShape 11" descr="Résultats de recherche d'images pour « logo voiture électrique »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  <p:pic>
        <p:nvPicPr>
          <p:cNvPr id="7176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392747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age 13" descr="LOGO_AYA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82550"/>
            <a:ext cx="13684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478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3" descr="LOGO_AY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341438"/>
            <a:ext cx="12239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12" descr="Rezopouce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4930775"/>
            <a:ext cx="14525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21"/>
          <p:cNvSpPr txBox="1">
            <a:spLocks noChangeArrowheads="1"/>
          </p:cNvSpPr>
          <p:nvPr/>
        </p:nvSpPr>
        <p:spPr bwMode="auto">
          <a:xfrm>
            <a:off x="196850" y="109538"/>
            <a:ext cx="67325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IODE - TRANSPORTS</a:t>
            </a:r>
          </a:p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Perspectives 2019</a:t>
            </a:r>
          </a:p>
        </p:txBody>
      </p:sp>
      <p:sp>
        <p:nvSpPr>
          <p:cNvPr id="9221" name="AutoShape 9" descr="Résultats de recherche d'images pour « logo voiture électrique »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  <p:sp>
        <p:nvSpPr>
          <p:cNvPr id="9222" name="AutoShape 11" descr="Résultats de recherche d'images pour « logo voiture électrique »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  <p:sp>
        <p:nvSpPr>
          <p:cNvPr id="5" name="ZoneTexte 4"/>
          <p:cNvSpPr txBox="1"/>
          <p:nvPr/>
        </p:nvSpPr>
        <p:spPr>
          <a:xfrm>
            <a:off x="4146550" y="1387475"/>
            <a:ext cx="2162175" cy="9239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Bus Cyclistes</a:t>
            </a:r>
          </a:p>
          <a:p>
            <a:pPr marL="285750" indent="-285750" eaLnBrk="1" hangingPunct="1">
              <a:buFont typeface="Wingdings" pitchFamily="2" charset="2"/>
              <a:buChar char="è"/>
              <a:defRPr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Concours Photo?</a:t>
            </a:r>
          </a:p>
          <a:p>
            <a:pPr marL="285750" indent="-285750" eaLnBrk="1" hangingPunct="1">
              <a:buFont typeface="Wingdings" pitchFamily="2" charset="2"/>
              <a:buChar char="è"/>
              <a:defRPr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Photo sous avion?</a:t>
            </a:r>
          </a:p>
        </p:txBody>
      </p:sp>
      <p:pic>
        <p:nvPicPr>
          <p:cNvPr id="9224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046413"/>
            <a:ext cx="15779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4925" y="1196975"/>
            <a:ext cx="2362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hangingPunct="1">
              <a:defRPr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C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oncerts</a:t>
            </a:r>
          </a:p>
          <a:p>
            <a:pPr marL="285750" indent="-285750" algn="r" eaLnBrk="1" hangingPunct="1">
              <a:buFont typeface="Wingdings" pitchFamily="2" charset="2"/>
              <a:buChar char="è"/>
              <a:defRPr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Atelier maintenance </a:t>
            </a:r>
          </a:p>
          <a:p>
            <a:pPr marL="285750" indent="-285750" algn="r" eaLnBrk="1" hangingPunct="1">
              <a:buFont typeface="Wingdings" pitchFamily="2" charset="2"/>
              <a:buChar char="è"/>
              <a:defRPr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Challenge CO2</a:t>
            </a:r>
          </a:p>
        </p:txBody>
      </p:sp>
      <p:sp>
        <p:nvSpPr>
          <p:cNvPr id="9226" name="ZoneTexte 14"/>
          <p:cNvSpPr txBox="1">
            <a:spLocks noChangeArrowheads="1"/>
          </p:cNvSpPr>
          <p:nvPr/>
        </p:nvSpPr>
        <p:spPr bwMode="auto">
          <a:xfrm>
            <a:off x="-36513" y="2628900"/>
            <a:ext cx="260032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800" b="1">
                <a:solidFill>
                  <a:srgbClr val="00B0F0"/>
                </a:solidFill>
              </a:rPr>
              <a:t>« 2 Roues Brillez »  </a:t>
            </a:r>
          </a:p>
        </p:txBody>
      </p:sp>
      <p:sp>
        <p:nvSpPr>
          <p:cNvPr id="9227" name="ZoneTexte 15"/>
          <p:cNvSpPr txBox="1">
            <a:spLocks noChangeArrowheads="1"/>
          </p:cNvSpPr>
          <p:nvPr/>
        </p:nvSpPr>
        <p:spPr bwMode="auto">
          <a:xfrm>
            <a:off x="142875" y="5673725"/>
            <a:ext cx="5076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1800" b="1">
                <a:solidFill>
                  <a:srgbClr val="00B0F0"/>
                </a:solidFill>
              </a:rPr>
              <a:t>Participations aux évènements « transports »:</a:t>
            </a:r>
          </a:p>
          <a:p>
            <a:pPr algn="ctr" eaLnBrk="1" hangingPunct="1"/>
            <a:r>
              <a:rPr lang="fr-FR" altLang="en-US" sz="1800" b="1">
                <a:solidFill>
                  <a:srgbClr val="00B0F0"/>
                </a:solidFill>
                <a:sym typeface="Wingdings" panose="05000000000000000000" pitchFamily="2" charset="2"/>
              </a:rPr>
              <a:t></a:t>
            </a:r>
            <a:r>
              <a:rPr lang="fr-FR" altLang="en-US" sz="1800" b="1">
                <a:solidFill>
                  <a:srgbClr val="00B0F0"/>
                </a:solidFill>
              </a:rPr>
              <a:t>Journée prévention Routière</a:t>
            </a:r>
          </a:p>
          <a:p>
            <a:pPr algn="ctr" eaLnBrk="1" hangingPunct="1"/>
            <a:r>
              <a:rPr lang="fr-FR" altLang="en-US" sz="1800" b="1">
                <a:solidFill>
                  <a:srgbClr val="00B0F0"/>
                </a:solidFill>
                <a:sym typeface="Wingdings" panose="05000000000000000000" pitchFamily="2" charset="2"/>
              </a:rPr>
              <a:t></a:t>
            </a:r>
            <a:r>
              <a:rPr lang="fr-FR" altLang="en-US" sz="1800" b="1">
                <a:solidFill>
                  <a:srgbClr val="00B0F0"/>
                </a:solidFill>
              </a:rPr>
              <a:t>Forum Véhicules Electriques</a:t>
            </a:r>
            <a:endParaRPr lang="fr-FR" altLang="en-US" sz="1800">
              <a:solidFill>
                <a:srgbClr val="00B0F0"/>
              </a:solidFill>
            </a:endParaRPr>
          </a:p>
        </p:txBody>
      </p:sp>
      <p:sp>
        <p:nvSpPr>
          <p:cNvPr id="9228" name="ZoneTexte 17"/>
          <p:cNvSpPr txBox="1">
            <a:spLocks noChangeArrowheads="1"/>
          </p:cNvSpPr>
          <p:nvPr/>
        </p:nvSpPr>
        <p:spPr bwMode="auto">
          <a:xfrm>
            <a:off x="3905250" y="2914650"/>
            <a:ext cx="2124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1800" b="1" u="sng">
                <a:solidFill>
                  <a:srgbClr val="00B0F0"/>
                </a:solidFill>
              </a:rPr>
              <a:t>Points Vélos:</a:t>
            </a:r>
          </a:p>
          <a:p>
            <a:pPr algn="ctr" eaLnBrk="1" hangingPunct="1"/>
            <a:r>
              <a:rPr lang="fr-FR" altLang="en-US" sz="1800">
                <a:solidFill>
                  <a:srgbClr val="00B0F0"/>
                </a:solidFill>
              </a:rPr>
              <a:t>Animer le réseau</a:t>
            </a:r>
          </a:p>
        </p:txBody>
      </p:sp>
      <p:sp>
        <p:nvSpPr>
          <p:cNvPr id="9229" name="ZoneTexte 19"/>
          <p:cNvSpPr txBox="1">
            <a:spLocks noChangeArrowheads="1"/>
          </p:cNvSpPr>
          <p:nvPr/>
        </p:nvSpPr>
        <p:spPr bwMode="auto">
          <a:xfrm>
            <a:off x="6119813" y="4494213"/>
            <a:ext cx="2465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1800" b="1" u="sng">
                <a:solidFill>
                  <a:srgbClr val="00B0F0"/>
                </a:solidFill>
              </a:rPr>
              <a:t>Autres Mobilités</a:t>
            </a:r>
          </a:p>
        </p:txBody>
      </p:sp>
      <p:sp>
        <p:nvSpPr>
          <p:cNvPr id="9230" name="Étoile à 8 branches 6"/>
          <p:cNvSpPr>
            <a:spLocks noChangeArrowheads="1"/>
          </p:cNvSpPr>
          <p:nvPr/>
        </p:nvSpPr>
        <p:spPr bwMode="auto">
          <a:xfrm>
            <a:off x="622300" y="4446588"/>
            <a:ext cx="1141413" cy="1012825"/>
          </a:xfrm>
          <a:prstGeom prst="star8">
            <a:avLst>
              <a:gd name="adj" fmla="val 375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en-US" sz="1800" b="1"/>
              <a:t>Test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en-US" sz="1800" b="1"/>
              <a:t>Vélos</a:t>
            </a:r>
          </a:p>
        </p:txBody>
      </p:sp>
      <p:sp>
        <p:nvSpPr>
          <p:cNvPr id="9231" name="ZoneTexte 21"/>
          <p:cNvSpPr txBox="1">
            <a:spLocks noChangeArrowheads="1"/>
          </p:cNvSpPr>
          <p:nvPr/>
        </p:nvSpPr>
        <p:spPr bwMode="auto">
          <a:xfrm>
            <a:off x="1019175" y="981075"/>
            <a:ext cx="4646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1800" b="1" u="sng">
                <a:solidFill>
                  <a:srgbClr val="00863D"/>
                </a:solidFill>
              </a:rPr>
              <a:t>AYAV / Journée Vélo (04/06/2019)</a:t>
            </a:r>
            <a:endParaRPr lang="fr-FR" altLang="en-US" sz="1800" b="1">
              <a:solidFill>
                <a:srgbClr val="00863D"/>
              </a:solidFill>
            </a:endParaRPr>
          </a:p>
        </p:txBody>
      </p:sp>
      <p:grpSp>
        <p:nvGrpSpPr>
          <p:cNvPr id="9232" name="Groupe 33"/>
          <p:cNvGrpSpPr>
            <a:grpSpLocks/>
          </p:cNvGrpSpPr>
          <p:nvPr/>
        </p:nvGrpSpPr>
        <p:grpSpPr bwMode="auto">
          <a:xfrm>
            <a:off x="6659563" y="3146425"/>
            <a:ext cx="1452562" cy="1003300"/>
            <a:chOff x="5973961" y="7264896"/>
            <a:chExt cx="2939132" cy="2026239"/>
          </a:xfrm>
        </p:grpSpPr>
        <p:pic>
          <p:nvPicPr>
            <p:cNvPr id="9239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768" y="7538535"/>
              <a:ext cx="26003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Rectangle 35"/>
            <p:cNvSpPr>
              <a:spLocks noChangeArrowheads="1"/>
            </p:cNvSpPr>
            <p:nvPr/>
          </p:nvSpPr>
          <p:spPr bwMode="auto">
            <a:xfrm>
              <a:off x="5973961" y="7264896"/>
              <a:ext cx="1638969" cy="47587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fr-FR" altLang="fr-FR" sz="2400">
                <a:solidFill>
                  <a:schemeClr val="bg1"/>
                </a:solidFill>
              </a:endParaRPr>
            </a:p>
          </p:txBody>
        </p:sp>
        <p:sp>
          <p:nvSpPr>
            <p:cNvPr id="9241" name="Rectangle 36"/>
            <p:cNvSpPr>
              <a:spLocks noChangeArrowheads="1"/>
            </p:cNvSpPr>
            <p:nvPr/>
          </p:nvSpPr>
          <p:spPr bwMode="auto">
            <a:xfrm>
              <a:off x="6201842" y="7500539"/>
              <a:ext cx="936103" cy="47587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fr-FR" altLang="fr-FR" sz="2400">
                <a:solidFill>
                  <a:schemeClr val="bg1"/>
                </a:solidFill>
              </a:endParaRPr>
            </a:p>
          </p:txBody>
        </p:sp>
      </p:grpSp>
      <p:sp>
        <p:nvSpPr>
          <p:cNvPr id="9233" name="ZoneTexte 2"/>
          <p:cNvSpPr txBox="1">
            <a:spLocks noChangeArrowheads="1"/>
          </p:cNvSpPr>
          <p:nvPr/>
        </p:nvSpPr>
        <p:spPr bwMode="auto">
          <a:xfrm rot="617116">
            <a:off x="7159625" y="2906713"/>
            <a:ext cx="1281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fr-FR" sz="1800" b="1" u="sng">
                <a:solidFill>
                  <a:srgbClr val="00B050"/>
                </a:solidFill>
              </a:rPr>
              <a:t>Café bricol</a:t>
            </a:r>
          </a:p>
        </p:txBody>
      </p:sp>
      <p:pic>
        <p:nvPicPr>
          <p:cNvPr id="9234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072063"/>
            <a:ext cx="136048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archemin vertical 28"/>
          <p:cNvSpPr/>
          <p:nvPr/>
        </p:nvSpPr>
        <p:spPr bwMode="auto">
          <a:xfrm>
            <a:off x="6623050" y="5897563"/>
            <a:ext cx="1454150" cy="7239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Newsletters Transport</a:t>
            </a:r>
          </a:p>
        </p:txBody>
      </p:sp>
      <p:pic>
        <p:nvPicPr>
          <p:cNvPr id="9236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663825"/>
            <a:ext cx="7016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ZoneTexte 17"/>
          <p:cNvSpPr txBox="1">
            <a:spLocks noChangeArrowheads="1"/>
          </p:cNvSpPr>
          <p:nvPr/>
        </p:nvSpPr>
        <p:spPr bwMode="auto">
          <a:xfrm>
            <a:off x="2679700" y="3987800"/>
            <a:ext cx="2732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1800" b="1" u="sng">
                <a:solidFill>
                  <a:srgbClr val="00B050"/>
                </a:solidFill>
              </a:rPr>
              <a:t>Journée « presque » sans voiture!</a:t>
            </a:r>
          </a:p>
          <a:p>
            <a:pPr algn="ctr" eaLnBrk="1" hangingPunct="1"/>
            <a:r>
              <a:rPr lang="fr-FR" altLang="en-US" sz="1800" b="1">
                <a:solidFill>
                  <a:srgbClr val="00B050"/>
                </a:solidFill>
              </a:rPr>
              <a:t>(semaine Européenne de la mobilité 16-22/09)</a:t>
            </a:r>
          </a:p>
        </p:txBody>
      </p:sp>
      <p:sp>
        <p:nvSpPr>
          <p:cNvPr id="9238" name="ZoneTexte 17"/>
          <p:cNvSpPr txBox="1">
            <a:spLocks noChangeArrowheads="1"/>
          </p:cNvSpPr>
          <p:nvPr/>
        </p:nvSpPr>
        <p:spPr bwMode="auto">
          <a:xfrm>
            <a:off x="6623050" y="1176338"/>
            <a:ext cx="2424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1800" b="1" u="sng">
                <a:solidFill>
                  <a:srgbClr val="00B0F0"/>
                </a:solidFill>
              </a:rPr>
              <a:t>Sécurité</a:t>
            </a:r>
          </a:p>
          <a:p>
            <a:pPr algn="ctr" eaLnBrk="1" hangingPunct="1"/>
            <a:r>
              <a:rPr lang="fr-FR" altLang="en-US" sz="1800">
                <a:solidFill>
                  <a:srgbClr val="00B0F0"/>
                </a:solidFill>
              </a:rPr>
              <a:t>Conférence prévention du risque à vélo (28/03)</a:t>
            </a:r>
          </a:p>
        </p:txBody>
      </p:sp>
    </p:spTree>
    <p:extLst>
      <p:ext uri="{BB962C8B-B14F-4D97-AF65-F5344CB8AC3E}">
        <p14:creationId xmlns:p14="http://schemas.microsoft.com/office/powerpoint/2010/main" val="2832074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1"/>
          <p:cNvSpPr txBox="1">
            <a:spLocks noChangeArrowheads="1"/>
          </p:cNvSpPr>
          <p:nvPr/>
        </p:nvSpPr>
        <p:spPr bwMode="auto">
          <a:xfrm>
            <a:off x="201613" y="134938"/>
            <a:ext cx="6026150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b="1">
                <a:solidFill>
                  <a:srgbClr val="00B050"/>
                </a:solidFill>
                <a:latin typeface="Arial" pitchFamily="34" charset="0"/>
              </a:rPr>
              <a:t>IODE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b="1">
                <a:solidFill>
                  <a:srgbClr val="00B050"/>
                </a:solidFill>
                <a:latin typeface="Arial" pitchFamily="34" charset="0"/>
              </a:rPr>
              <a:t>JARDIN</a:t>
            </a:r>
          </a:p>
        </p:txBody>
      </p:sp>
      <p:sp>
        <p:nvSpPr>
          <p:cNvPr id="27651" name="AutoShape 23" descr="http://ts3.mm.bing.net/th?id=HN.608010611893341825&amp;w=181&amp;h=141&amp;c=7&amp;rs=1&amp;qlt=90&amp;o=4&amp;pid=1.7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27652" name="AutoShape 25" descr="http://ts3.mm.bing.net/th?id=HN.608010611893341825&amp;w=181&amp;h=141&amp;c=7&amp;rs=1&amp;qlt=90&amp;o=4&amp;pid=1.7"/>
          <p:cNvSpPr>
            <a:spLocks noChangeAspect="1" noChangeArrowheads="1"/>
          </p:cNvSpPr>
          <p:nvPr/>
        </p:nvSpPr>
        <p:spPr bwMode="auto">
          <a:xfrm>
            <a:off x="4579938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27654" name="Picture 6" descr="C:\Documents and Settings\Mapie\Mes documents\Mes images\jardin airbus avril 2015\DSC_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407691"/>
            <a:ext cx="7510463" cy="4973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731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7" descr="http://www.cotemaison.fr/medias/305/156593_abris-de-jardin.jpg"/>
          <p:cNvPicPr>
            <a:picLocks noChangeAspect="1" noChangeArrowheads="1"/>
          </p:cNvPicPr>
          <p:nvPr/>
        </p:nvPicPr>
        <p:blipFill>
          <a:blip r:embed="rId3" cstate="print"/>
          <a:srcRect l="7648" r="33919"/>
          <a:stretch>
            <a:fillRect/>
          </a:stretch>
        </p:blipFill>
        <p:spPr bwMode="auto">
          <a:xfrm>
            <a:off x="8027988" y="5157788"/>
            <a:ext cx="1116012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201613" y="120650"/>
            <a:ext cx="31353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b="1" cap="small" dirty="0">
                <a:solidFill>
                  <a:srgbClr val="00B050"/>
                </a:solidFill>
                <a:latin typeface="Arial" charset="0"/>
              </a:rPr>
              <a:t>IODE</a:t>
            </a:r>
          </a:p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b="1" cap="small" dirty="0" smtClean="0">
                <a:solidFill>
                  <a:srgbClr val="00B050"/>
                </a:solidFill>
                <a:latin typeface="Arial" charset="0"/>
              </a:rPr>
              <a:t>Bilans JARDIN</a:t>
            </a:r>
            <a:endParaRPr lang="fr-FR" sz="1600" b="1" cap="small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28676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681538"/>
            <a:ext cx="14398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179388" y="1179513"/>
            <a:ext cx="2376487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ZoneTexte 27"/>
          <p:cNvSpPr txBox="1">
            <a:spLocks noChangeArrowheads="1"/>
          </p:cNvSpPr>
          <p:nvPr/>
        </p:nvSpPr>
        <p:spPr bwMode="auto">
          <a:xfrm rot="20998283">
            <a:off x="1568547" y="1654844"/>
            <a:ext cx="24096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800" dirty="0">
                <a:solidFill>
                  <a:schemeClr val="tx1"/>
                </a:solidFill>
                <a:latin typeface="Monotype Corsiva" pitchFamily="66" charset="0"/>
              </a:rPr>
              <a:t>Muriel Thill  </a:t>
            </a:r>
            <a:r>
              <a:rPr lang="fr-FR" altLang="fr-FR" sz="1800" dirty="0" smtClean="0">
                <a:solidFill>
                  <a:schemeClr val="tx1"/>
                </a:solidFill>
                <a:latin typeface="Monotype Corsiva" pitchFamily="66" charset="0"/>
              </a:rPr>
              <a:t>pour le Jardin</a:t>
            </a:r>
          </a:p>
          <a:p>
            <a:pPr algn="ctr"/>
            <a:r>
              <a:rPr lang="fr-FR" altLang="fr-FR" sz="1800" dirty="0" smtClean="0">
                <a:solidFill>
                  <a:schemeClr val="tx1"/>
                </a:solidFill>
                <a:latin typeface="Monotype Corsiva" pitchFamily="66" charset="0"/>
              </a:rPr>
              <a:t>Au Naturel</a:t>
            </a:r>
            <a:endParaRPr lang="fr-FR" altLang="fr-FR" sz="1800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en-GB" altLang="fr-FR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8679" name="ZoneTexte 32"/>
          <p:cNvSpPr txBox="1">
            <a:spLocks noChangeArrowheads="1"/>
          </p:cNvSpPr>
          <p:nvPr/>
        </p:nvSpPr>
        <p:spPr bwMode="auto">
          <a:xfrm rot="21164510">
            <a:off x="1632157" y="1318697"/>
            <a:ext cx="1729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 u="sng" dirty="0">
                <a:solidFill>
                  <a:schemeClr val="tx1"/>
                </a:solidFill>
                <a:latin typeface="Monotype Corsiva" pitchFamily="66" charset="0"/>
              </a:rPr>
              <a:t>Des </a:t>
            </a:r>
            <a:r>
              <a:rPr lang="fr-FR" altLang="fr-FR" sz="1800" u="sng" dirty="0" smtClean="0">
                <a:solidFill>
                  <a:schemeClr val="tx1"/>
                </a:solidFill>
                <a:latin typeface="Monotype Corsiva" pitchFamily="66" charset="0"/>
              </a:rPr>
              <a:t>intervenants </a:t>
            </a:r>
            <a:r>
              <a:rPr lang="fr-FR" altLang="fr-FR" sz="1800" dirty="0" smtClean="0">
                <a:solidFill>
                  <a:schemeClr val="tx1"/>
                </a:solidFill>
                <a:latin typeface="Monotype Corsiva" pitchFamily="66" charset="0"/>
              </a:rPr>
              <a:t>: </a:t>
            </a:r>
            <a:endParaRPr lang="en-GB" altLang="fr-FR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8680" name="ZoneTexte 37"/>
          <p:cNvSpPr txBox="1">
            <a:spLocks noChangeArrowheads="1"/>
          </p:cNvSpPr>
          <p:nvPr/>
        </p:nvSpPr>
        <p:spPr bwMode="auto">
          <a:xfrm rot="-239811">
            <a:off x="944563" y="914400"/>
            <a:ext cx="1722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>
                <a:solidFill>
                  <a:srgbClr val="D60093"/>
                </a:solidFill>
                <a:latin typeface="Monotype Corsiva" pitchFamily="66" charset="0"/>
              </a:rPr>
              <a:t>Aujourd’hui</a:t>
            </a:r>
            <a:endParaRPr lang="en-GB" altLang="fr-FR" sz="2800">
              <a:solidFill>
                <a:srgbClr val="D60093"/>
              </a:solidFill>
              <a:latin typeface="Monotype Corsiva" pitchFamily="66" charset="0"/>
            </a:endParaRPr>
          </a:p>
        </p:txBody>
      </p:sp>
      <p:pic>
        <p:nvPicPr>
          <p:cNvPr id="28681" name="Picture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0474">
            <a:off x="3594100" y="3373438"/>
            <a:ext cx="1536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738">
            <a:off x="5681663" y="2781300"/>
            <a:ext cx="15700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ZoneTexte 45"/>
          <p:cNvSpPr txBox="1">
            <a:spLocks noChangeArrowheads="1"/>
          </p:cNvSpPr>
          <p:nvPr/>
        </p:nvSpPr>
        <p:spPr bwMode="auto">
          <a:xfrm>
            <a:off x="5219700" y="6524625"/>
            <a:ext cx="1268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Engrais verts</a:t>
            </a:r>
            <a:endParaRPr lang="en-GB" altLang="fr-FR" sz="180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8684" name="Picture 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7784">
            <a:off x="260350" y="1471613"/>
            <a:ext cx="12573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ZoneTexte 45"/>
          <p:cNvSpPr txBox="1">
            <a:spLocks noChangeArrowheads="1"/>
          </p:cNvSpPr>
          <p:nvPr/>
        </p:nvSpPr>
        <p:spPr bwMode="auto">
          <a:xfrm rot="279266">
            <a:off x="-52388" y="3060700"/>
            <a:ext cx="1614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Participation aux</a:t>
            </a:r>
          </a:p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Incredible edibles</a:t>
            </a:r>
          </a:p>
        </p:txBody>
      </p:sp>
      <p:pic>
        <p:nvPicPr>
          <p:cNvPr id="28686" name="Picture 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73823">
            <a:off x="7373938" y="3281363"/>
            <a:ext cx="13573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ZoneTexte 28"/>
          <p:cNvSpPr txBox="1">
            <a:spLocks noChangeArrowheads="1"/>
          </p:cNvSpPr>
          <p:nvPr/>
        </p:nvSpPr>
        <p:spPr bwMode="auto">
          <a:xfrm rot="21113572">
            <a:off x="2099381" y="2239101"/>
            <a:ext cx="16273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800" dirty="0" smtClean="0">
                <a:solidFill>
                  <a:schemeClr val="tx1"/>
                </a:solidFill>
                <a:latin typeface="Monotype Corsiva" pitchFamily="66" charset="0"/>
              </a:rPr>
              <a:t>Les </a:t>
            </a:r>
            <a:r>
              <a:rPr lang="fr-FR" altLang="fr-FR" sz="1800" dirty="0" err="1" smtClean="0">
                <a:solidFill>
                  <a:schemeClr val="tx1"/>
                </a:solidFill>
                <a:latin typeface="Monotype Corsiva" pitchFamily="66" charset="0"/>
              </a:rPr>
              <a:t>Permagiciens</a:t>
            </a:r>
            <a:r>
              <a:rPr lang="fr-FR" altLang="fr-FR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fr-FR" altLang="fr-FR" sz="1800" dirty="0" smtClean="0">
                <a:solidFill>
                  <a:schemeClr val="tx1"/>
                </a:solidFill>
                <a:latin typeface="Monotype Corsiva" pitchFamily="66" charset="0"/>
              </a:rPr>
              <a:t>pour </a:t>
            </a:r>
            <a:r>
              <a:rPr lang="fr-FR" altLang="fr-FR" sz="1800" dirty="0">
                <a:solidFill>
                  <a:schemeClr val="tx1"/>
                </a:solidFill>
                <a:latin typeface="Monotype Corsiva" pitchFamily="66" charset="0"/>
              </a:rPr>
              <a:t>la </a:t>
            </a:r>
            <a:r>
              <a:rPr lang="fr-FR" altLang="fr-FR" sz="1800" dirty="0" err="1">
                <a:solidFill>
                  <a:schemeClr val="tx1"/>
                </a:solidFill>
                <a:latin typeface="Monotype Corsiva" pitchFamily="66" charset="0"/>
              </a:rPr>
              <a:t>perma</a:t>
            </a:r>
            <a:endParaRPr lang="fr-FR" altLang="fr-FR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8688" name="ZoneTexte 45"/>
          <p:cNvSpPr txBox="1">
            <a:spLocks noChangeArrowheads="1"/>
          </p:cNvSpPr>
          <p:nvPr/>
        </p:nvSpPr>
        <p:spPr bwMode="auto">
          <a:xfrm rot="-463083">
            <a:off x="6646863" y="5137150"/>
            <a:ext cx="1216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Lazagne bed</a:t>
            </a:r>
            <a:endParaRPr lang="en-GB" altLang="fr-FR" sz="180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8689" name="ZoneTexte 45"/>
          <p:cNvSpPr txBox="1">
            <a:spLocks noChangeArrowheads="1"/>
          </p:cNvSpPr>
          <p:nvPr/>
        </p:nvSpPr>
        <p:spPr bwMode="auto">
          <a:xfrm rot="-425446">
            <a:off x="-1588" y="4103688"/>
            <a:ext cx="158432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Bandes potagères</a:t>
            </a:r>
            <a:endParaRPr lang="en-GB" altLang="fr-FR" sz="180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8690" name="ZoneTexte 45"/>
          <p:cNvSpPr txBox="1">
            <a:spLocks noChangeArrowheads="1"/>
          </p:cNvSpPr>
          <p:nvPr/>
        </p:nvSpPr>
        <p:spPr bwMode="auto">
          <a:xfrm rot="766342">
            <a:off x="1628775" y="4629150"/>
            <a:ext cx="1638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Tomates, salades, </a:t>
            </a:r>
          </a:p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Aubergines,</a:t>
            </a:r>
          </a:p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Fèves, courgettes,</a:t>
            </a:r>
          </a:p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Sans pesticides</a:t>
            </a:r>
            <a:endParaRPr lang="en-GB" altLang="fr-FR" sz="180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8691" name="ZoneTexte 45"/>
          <p:cNvSpPr txBox="1">
            <a:spLocks noChangeArrowheads="1"/>
          </p:cNvSpPr>
          <p:nvPr/>
        </p:nvSpPr>
        <p:spPr bwMode="auto">
          <a:xfrm>
            <a:off x="6230938" y="896938"/>
            <a:ext cx="161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 dirty="0">
                <a:solidFill>
                  <a:schemeClr val="tx1"/>
                </a:solidFill>
                <a:latin typeface="Monotype Corsiva" pitchFamily="66" charset="0"/>
              </a:rPr>
              <a:t>Atelier </a:t>
            </a:r>
            <a:r>
              <a:rPr lang="fr-FR" altLang="fr-FR" sz="1800" dirty="0" smtClean="0">
                <a:solidFill>
                  <a:schemeClr val="tx1"/>
                </a:solidFill>
                <a:latin typeface="Monotype Corsiva" pitchFamily="66" charset="0"/>
              </a:rPr>
              <a:t>Buttes </a:t>
            </a:r>
            <a:r>
              <a:rPr lang="fr-FR" altLang="fr-FR" sz="1800" dirty="0">
                <a:solidFill>
                  <a:schemeClr val="tx1"/>
                </a:solidFill>
                <a:latin typeface="Monotype Corsiva" pitchFamily="66" charset="0"/>
              </a:rPr>
              <a:t>de </a:t>
            </a:r>
          </a:p>
          <a:p>
            <a:r>
              <a:rPr lang="fr-FR" altLang="fr-FR" sz="1800" dirty="0" err="1">
                <a:solidFill>
                  <a:schemeClr val="tx1"/>
                </a:solidFill>
                <a:latin typeface="Monotype Corsiva" pitchFamily="66" charset="0"/>
              </a:rPr>
              <a:t>permaculture</a:t>
            </a:r>
            <a:endParaRPr lang="en-GB" altLang="fr-FR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8692" name="Picture 36" descr="C:\Users\CASSAGNE_M\Pictures\2013-12-06 nokia photo\nokia photo 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7038" y="3259138"/>
            <a:ext cx="17462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4663" y="44450"/>
            <a:ext cx="17018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94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3" y="4681538"/>
            <a:ext cx="135096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95" name="Picture 28" descr="C:\Temp\$$_3622\20150312_13003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07325" y="892175"/>
            <a:ext cx="13017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ZoneTexte 17"/>
          <p:cNvSpPr txBox="1">
            <a:spLocks noChangeArrowheads="1"/>
          </p:cNvSpPr>
          <p:nvPr/>
        </p:nvSpPr>
        <p:spPr bwMode="auto">
          <a:xfrm rot="-400921">
            <a:off x="1512888" y="5786438"/>
            <a:ext cx="3487737" cy="830262"/>
          </a:xfrm>
          <a:prstGeom prst="rect">
            <a:avLst/>
          </a:prstGeom>
          <a:solidFill>
            <a:srgbClr val="CCFF99"/>
          </a:solidFill>
          <a:ln w="19050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dirty="0">
                <a:solidFill>
                  <a:schemeClr val="tx1"/>
                </a:solidFill>
                <a:latin typeface="Monotype Corsiva" pitchFamily="66" charset="0"/>
              </a:rPr>
              <a:t>Le </a:t>
            </a:r>
            <a:r>
              <a:rPr lang="fr-FR" altLang="fr-FR" dirty="0" smtClean="0">
                <a:solidFill>
                  <a:schemeClr val="tx1"/>
                </a:solidFill>
                <a:latin typeface="Monotype Corsiva" pitchFamily="66" charset="0"/>
              </a:rPr>
              <a:t>Mercredi et le Jeudi  </a:t>
            </a:r>
            <a:endParaRPr lang="fr-FR" altLang="fr-FR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fr-FR" altLang="fr-FR" dirty="0">
                <a:solidFill>
                  <a:schemeClr val="tx1"/>
                </a:solidFill>
                <a:latin typeface="Monotype Corsiva" pitchFamily="66" charset="0"/>
              </a:rPr>
              <a:t>formation au jardin au naturel</a:t>
            </a:r>
          </a:p>
        </p:txBody>
      </p:sp>
      <p:sp>
        <p:nvSpPr>
          <p:cNvPr id="28697" name="ZoneTexte 17"/>
          <p:cNvSpPr txBox="1">
            <a:spLocks noChangeArrowheads="1"/>
          </p:cNvSpPr>
          <p:nvPr/>
        </p:nvSpPr>
        <p:spPr bwMode="auto">
          <a:xfrm rot="441555">
            <a:off x="5299075" y="1643063"/>
            <a:ext cx="2684463" cy="830262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>
                <a:solidFill>
                  <a:schemeClr val="tx1"/>
                </a:solidFill>
                <a:latin typeface="Monotype Corsiva" pitchFamily="66" charset="0"/>
              </a:rPr>
              <a:t>Le Vendredi </a:t>
            </a:r>
          </a:p>
          <a:p>
            <a:pPr algn="ctr"/>
            <a:r>
              <a:rPr lang="fr-FR" altLang="fr-FR">
                <a:solidFill>
                  <a:schemeClr val="tx1"/>
                </a:solidFill>
                <a:latin typeface="Monotype Corsiva" pitchFamily="66" charset="0"/>
              </a:rPr>
              <a:t>initiation permaculture</a:t>
            </a:r>
            <a:endParaRPr lang="en-GB" altLang="fr-FR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8698" name="ZoneTexte 45"/>
          <p:cNvSpPr txBox="1">
            <a:spLocks noChangeArrowheads="1"/>
          </p:cNvSpPr>
          <p:nvPr/>
        </p:nvSpPr>
        <p:spPr bwMode="auto">
          <a:xfrm rot="566688">
            <a:off x="6484938" y="6145213"/>
            <a:ext cx="1885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la Cabane</a:t>
            </a:r>
          </a:p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pour ranger les outils</a:t>
            </a:r>
          </a:p>
        </p:txBody>
      </p:sp>
      <p:pic>
        <p:nvPicPr>
          <p:cNvPr id="28699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62450" y="2446338"/>
            <a:ext cx="1143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0968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1"/>
          <p:cNvSpPr txBox="1">
            <a:spLocks noChangeArrowheads="1"/>
          </p:cNvSpPr>
          <p:nvPr/>
        </p:nvSpPr>
        <p:spPr bwMode="auto">
          <a:xfrm>
            <a:off x="201613" y="134938"/>
            <a:ext cx="60261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defRPr/>
            </a:pPr>
            <a:r>
              <a:rPr lang="fr-FR" altLang="fr-FR" sz="1600" b="1" dirty="0" smtClean="0">
                <a:solidFill>
                  <a:srgbClr val="00B050"/>
                </a:solidFill>
                <a:latin typeface="Arial" pitchFamily="34" charset="0"/>
              </a:rPr>
              <a:t>IODE</a:t>
            </a:r>
          </a:p>
          <a:p>
            <a:pPr eaLnBrk="1" hangingPunct="1">
              <a:spcBef>
                <a:spcPts val="1000"/>
              </a:spcBef>
              <a:defRPr/>
            </a:pPr>
            <a:r>
              <a:rPr lang="fr-FR" altLang="fr-FR" sz="1600" b="1" dirty="0" smtClean="0">
                <a:solidFill>
                  <a:srgbClr val="00B050"/>
                </a:solidFill>
                <a:latin typeface="Arial" pitchFamily="34" charset="0"/>
              </a:rPr>
              <a:t>JARDIN</a:t>
            </a:r>
          </a:p>
        </p:txBody>
      </p:sp>
      <p:sp>
        <p:nvSpPr>
          <p:cNvPr id="29699" name="AutoShape 23" descr="http://ts3.mm.bing.net/th?id=HN.608010611893341825&amp;w=181&amp;h=141&amp;c=7&amp;rs=1&amp;qlt=90&amp;o=4&amp;pid=1.7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29700" name="AutoShape 25" descr="http://ts3.mm.bing.net/th?id=HN.608010611893341825&amp;w=181&amp;h=141&amp;c=7&amp;rs=1&amp;qlt=90&amp;o=4&amp;pid=1.7"/>
          <p:cNvSpPr>
            <a:spLocks noChangeAspect="1" noChangeArrowheads="1"/>
          </p:cNvSpPr>
          <p:nvPr/>
        </p:nvSpPr>
        <p:spPr bwMode="auto">
          <a:xfrm>
            <a:off x="4579938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29701" name="Picture 6" descr="C:\Users\cassagne_m\Pictures\Jardin iode\DSC_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1031875"/>
            <a:ext cx="86233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1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1"/>
          <p:cNvSpPr txBox="1">
            <a:spLocks noChangeArrowheads="1"/>
          </p:cNvSpPr>
          <p:nvPr/>
        </p:nvSpPr>
        <p:spPr bwMode="auto">
          <a:xfrm>
            <a:off x="201613" y="134938"/>
            <a:ext cx="60261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defRPr/>
            </a:pPr>
            <a:r>
              <a:rPr lang="fr-FR" altLang="fr-FR" sz="1600" b="1" dirty="0" smtClean="0">
                <a:solidFill>
                  <a:srgbClr val="00B050"/>
                </a:solidFill>
                <a:latin typeface="Arial" pitchFamily="34" charset="0"/>
              </a:rPr>
              <a:t>IODE</a:t>
            </a:r>
          </a:p>
          <a:p>
            <a:pPr eaLnBrk="1" hangingPunct="1">
              <a:spcBef>
                <a:spcPts val="1000"/>
              </a:spcBef>
              <a:defRPr/>
            </a:pPr>
            <a:r>
              <a:rPr lang="fr-FR" altLang="fr-FR" sz="1600" b="1" dirty="0" smtClean="0">
                <a:solidFill>
                  <a:srgbClr val="00B050"/>
                </a:solidFill>
                <a:latin typeface="Arial" pitchFamily="34" charset="0"/>
              </a:rPr>
              <a:t>Perspectives JARDIN </a:t>
            </a:r>
          </a:p>
        </p:txBody>
      </p:sp>
      <p:sp>
        <p:nvSpPr>
          <p:cNvPr id="30723" name="Rectangle 13"/>
          <p:cNvSpPr>
            <a:spLocks noChangeArrowheads="1"/>
          </p:cNvSpPr>
          <p:nvPr/>
        </p:nvSpPr>
        <p:spPr bwMode="auto">
          <a:xfrm>
            <a:off x="179388" y="1179513"/>
            <a:ext cx="2376487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6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ZoneTexte 38"/>
          <p:cNvSpPr txBox="1">
            <a:spLocks noChangeArrowheads="1"/>
          </p:cNvSpPr>
          <p:nvPr/>
        </p:nvSpPr>
        <p:spPr bwMode="auto">
          <a:xfrm rot="21347139">
            <a:off x="414886" y="887413"/>
            <a:ext cx="156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200" dirty="0">
                <a:solidFill>
                  <a:srgbClr val="D60093"/>
                </a:solidFill>
                <a:latin typeface="Monotype Corsiva" pitchFamily="66" charset="0"/>
              </a:rPr>
              <a:t>Demain</a:t>
            </a:r>
            <a:endParaRPr lang="en-GB" altLang="fr-FR" sz="3200" dirty="0">
              <a:solidFill>
                <a:srgbClr val="D60093"/>
              </a:solidFill>
              <a:latin typeface="Monotype Corsiva" pitchFamily="66" charset="0"/>
            </a:endParaRPr>
          </a:p>
        </p:txBody>
      </p:sp>
      <p:sp>
        <p:nvSpPr>
          <p:cNvPr id="30725" name="ZoneTexte 45"/>
          <p:cNvSpPr txBox="1">
            <a:spLocks noChangeArrowheads="1"/>
          </p:cNvSpPr>
          <p:nvPr/>
        </p:nvSpPr>
        <p:spPr bwMode="auto">
          <a:xfrm rot="566688">
            <a:off x="160338" y="1525588"/>
            <a:ext cx="1920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  <a:latin typeface="Monotype Corsiva" pitchFamily="66" charset="0"/>
              </a:rPr>
              <a:t>Améliorer  la Cabane</a:t>
            </a:r>
          </a:p>
          <a:p>
            <a:r>
              <a:rPr lang="fr-FR" altLang="fr-FR" sz="1200">
                <a:solidFill>
                  <a:schemeClr val="tx1"/>
                </a:solidFill>
                <a:latin typeface="Monotype Corsiva" pitchFamily="66" charset="0"/>
              </a:rPr>
              <a:t>(étagères, adduction d’eau)</a:t>
            </a:r>
          </a:p>
        </p:txBody>
      </p:sp>
      <p:sp>
        <p:nvSpPr>
          <p:cNvPr id="30726" name="ZoneTexte 1"/>
          <p:cNvSpPr txBox="1">
            <a:spLocks noChangeArrowheads="1"/>
          </p:cNvSpPr>
          <p:nvPr/>
        </p:nvSpPr>
        <p:spPr bwMode="auto">
          <a:xfrm>
            <a:off x="5076056" y="989013"/>
            <a:ext cx="405752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dirty="0" smtClean="0">
                <a:solidFill>
                  <a:schemeClr val="tx1"/>
                </a:solidFill>
                <a:latin typeface="Monotype Corsiva" pitchFamily="66" charset="0"/>
              </a:rPr>
              <a:t>Responsables </a:t>
            </a:r>
            <a:r>
              <a:rPr lang="fr-FR" altLang="fr-FR" sz="2000" dirty="0">
                <a:solidFill>
                  <a:schemeClr val="tx1"/>
                </a:solidFill>
                <a:latin typeface="Monotype Corsiva" pitchFamily="66" charset="0"/>
              </a:rPr>
              <a:t>du groupe: </a:t>
            </a:r>
            <a:r>
              <a:rPr lang="fr-FR" altLang="fr-FR" sz="2000" dirty="0" smtClean="0">
                <a:solidFill>
                  <a:schemeClr val="tx1"/>
                </a:solidFill>
                <a:latin typeface="Monotype Corsiva" pitchFamily="66" charset="0"/>
              </a:rPr>
              <a:t>Martine et TOI ?</a:t>
            </a:r>
            <a:endParaRPr lang="fr-FR" altLang="fr-FR" sz="20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fr-FR" altLang="fr-FR" sz="2000" dirty="0" smtClean="0">
                <a:solidFill>
                  <a:schemeClr val="tx1"/>
                </a:solidFill>
                <a:latin typeface="Monotype Corsiva" pitchFamily="66" charset="0"/>
              </a:rPr>
              <a:t>Jardin au Naturel : Murielle</a:t>
            </a:r>
          </a:p>
          <a:p>
            <a:r>
              <a:rPr lang="fr-FR" altLang="fr-FR" sz="2000" dirty="0" err="1" smtClean="0">
                <a:solidFill>
                  <a:schemeClr val="tx1"/>
                </a:solidFill>
                <a:latin typeface="Monotype Corsiva" pitchFamily="66" charset="0"/>
              </a:rPr>
              <a:t>Permaculture</a:t>
            </a:r>
            <a:r>
              <a:rPr lang="fr-FR" altLang="fr-FR" sz="2000" dirty="0">
                <a:solidFill>
                  <a:schemeClr val="tx1"/>
                </a:solidFill>
                <a:latin typeface="Monotype Corsiva" pitchFamily="66" charset="0"/>
              </a:rPr>
              <a:t>: </a:t>
            </a:r>
            <a:r>
              <a:rPr lang="fr-FR" altLang="fr-FR" sz="2000" dirty="0" smtClean="0">
                <a:solidFill>
                  <a:schemeClr val="tx1"/>
                </a:solidFill>
                <a:latin typeface="Monotype Corsiva" pitchFamily="66" charset="0"/>
              </a:rPr>
              <a:t>les </a:t>
            </a:r>
            <a:r>
              <a:rPr lang="fr-FR" altLang="fr-FR" sz="2000" dirty="0" err="1" smtClean="0">
                <a:solidFill>
                  <a:schemeClr val="tx1"/>
                </a:solidFill>
                <a:latin typeface="Monotype Corsiva" pitchFamily="66" charset="0"/>
              </a:rPr>
              <a:t>Permagiciens</a:t>
            </a:r>
            <a:r>
              <a:rPr lang="fr-FR" altLang="fr-FR" sz="2000" dirty="0" smtClean="0">
                <a:solidFill>
                  <a:schemeClr val="tx1"/>
                </a:solidFill>
                <a:latin typeface="Monotype Corsiva" pitchFamily="66" charset="0"/>
              </a:rPr>
              <a:t> de </a:t>
            </a:r>
            <a:r>
              <a:rPr lang="fr-FR" altLang="fr-FR" sz="2000" dirty="0" err="1" smtClean="0">
                <a:solidFill>
                  <a:schemeClr val="tx1"/>
                </a:solidFill>
                <a:latin typeface="Monotype Corsiva" pitchFamily="66" charset="0"/>
              </a:rPr>
              <a:t>Brax</a:t>
            </a:r>
            <a:endParaRPr lang="fr-FR" altLang="fr-FR" sz="20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fr-FR" altLang="fr-FR" sz="2000" dirty="0">
                <a:solidFill>
                  <a:schemeClr val="tx1"/>
                </a:solidFill>
                <a:latin typeface="Monotype Corsiva" pitchFamily="66" charset="0"/>
              </a:rPr>
              <a:t>Commandes  ponctuelles : </a:t>
            </a:r>
            <a:r>
              <a:rPr lang="fr-FR" altLang="fr-FR" sz="2000" dirty="0" smtClean="0">
                <a:solidFill>
                  <a:schemeClr val="tx1"/>
                </a:solidFill>
                <a:latin typeface="Monotype Corsiva" pitchFamily="66" charset="0"/>
              </a:rPr>
              <a:t>TOI ?</a:t>
            </a:r>
            <a:endParaRPr lang="fr-FR" altLang="fr-FR" sz="20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fr-FR" altLang="fr-FR" sz="2000" dirty="0">
                <a:solidFill>
                  <a:schemeClr val="tx1"/>
                </a:solidFill>
                <a:latin typeface="Monotype Corsiva" pitchFamily="66" charset="0"/>
              </a:rPr>
              <a:t>Travaux  d’amélioration : </a:t>
            </a:r>
            <a:r>
              <a:rPr lang="fr-FR" altLang="fr-FR" sz="2000" dirty="0" smtClean="0">
                <a:solidFill>
                  <a:schemeClr val="tx1"/>
                </a:solidFill>
                <a:latin typeface="Monotype Corsiva" pitchFamily="66" charset="0"/>
              </a:rPr>
              <a:t>Bruno</a:t>
            </a:r>
            <a:endParaRPr lang="fr-FR" altLang="fr-FR" sz="20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fr-FR" altLang="fr-FR" sz="2000" dirty="0">
                <a:solidFill>
                  <a:schemeClr val="tx1"/>
                </a:solidFill>
                <a:latin typeface="Monotype Corsiva" pitchFamily="66" charset="0"/>
              </a:rPr>
              <a:t>Liaison espace vert </a:t>
            </a:r>
            <a:r>
              <a:rPr lang="fr-FR" altLang="fr-FR" sz="2000" dirty="0" smtClean="0">
                <a:solidFill>
                  <a:schemeClr val="tx1"/>
                </a:solidFill>
                <a:latin typeface="Monotype Corsiva" pitchFamily="66" charset="0"/>
              </a:rPr>
              <a:t>: Martine</a:t>
            </a:r>
            <a:endParaRPr lang="fr-FR" altLang="fr-FR" sz="20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fr-FR" altLang="fr-FR" sz="2000" dirty="0">
                <a:solidFill>
                  <a:schemeClr val="tx1"/>
                </a:solidFill>
                <a:latin typeface="Monotype Corsiva" pitchFamily="66" charset="0"/>
              </a:rPr>
              <a:t>Inscriptions  cours : </a:t>
            </a:r>
            <a:r>
              <a:rPr lang="fr-FR" altLang="fr-FR" sz="2000" dirty="0" smtClean="0">
                <a:solidFill>
                  <a:schemeClr val="tx1"/>
                </a:solidFill>
                <a:latin typeface="Monotype Corsiva" pitchFamily="66" charset="0"/>
              </a:rPr>
              <a:t>Marie-pierre,  Martine</a:t>
            </a:r>
            <a:endParaRPr lang="fr-FR" altLang="fr-FR" sz="20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fr-FR" altLang="fr-FR" sz="2000" dirty="0">
                <a:solidFill>
                  <a:schemeClr val="tx1"/>
                </a:solidFill>
                <a:latin typeface="Monotype Corsiva" pitchFamily="66" charset="0"/>
              </a:rPr>
              <a:t>Planning des plantations : </a:t>
            </a:r>
            <a:r>
              <a:rPr lang="fr-FR" altLang="fr-FR" sz="2000" dirty="0" smtClean="0">
                <a:solidFill>
                  <a:schemeClr val="tx1"/>
                </a:solidFill>
                <a:latin typeface="Monotype Corsiva" pitchFamily="66" charset="0"/>
              </a:rPr>
              <a:t>Murielle</a:t>
            </a:r>
            <a:endParaRPr lang="fr-FR" altLang="fr-FR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1835150" y="3789363"/>
            <a:ext cx="215900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0728" name="Rectangle 23"/>
          <p:cNvSpPr>
            <a:spLocks noChangeArrowheads="1"/>
          </p:cNvSpPr>
          <p:nvPr/>
        </p:nvSpPr>
        <p:spPr bwMode="auto">
          <a:xfrm>
            <a:off x="1476375" y="4868863"/>
            <a:ext cx="584200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0729" name="AutoShape 23" descr="http://ts3.mm.bing.net/th?id=HN.608010611893341825&amp;w=181&amp;h=141&amp;c=7&amp;rs=1&amp;qlt=90&amp;o=4&amp;pid=1.7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0730" name="AutoShape 25" descr="http://ts3.mm.bing.net/th?id=HN.608010611893341825&amp;w=181&amp;h=141&amp;c=7&amp;rs=1&amp;qlt=90&amp;o=4&amp;pid=1.7"/>
          <p:cNvSpPr>
            <a:spLocks noChangeAspect="1" noChangeArrowheads="1"/>
          </p:cNvSpPr>
          <p:nvPr/>
        </p:nvSpPr>
        <p:spPr bwMode="auto">
          <a:xfrm>
            <a:off x="4579938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30731" name="Picture 27" descr="http://www.cotemaison.fr/medias/305/156593_abris-de-jardin.jpg"/>
          <p:cNvPicPr>
            <a:picLocks noChangeAspect="1" noChangeArrowheads="1"/>
          </p:cNvPicPr>
          <p:nvPr/>
        </p:nvPicPr>
        <p:blipFill>
          <a:blip r:embed="rId3" cstate="print"/>
          <a:srcRect r="-189"/>
          <a:stretch>
            <a:fillRect/>
          </a:stretch>
        </p:blipFill>
        <p:spPr bwMode="auto">
          <a:xfrm>
            <a:off x="0" y="2109788"/>
            <a:ext cx="1912938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ZoneTexte 17"/>
          <p:cNvSpPr txBox="1">
            <a:spLocks noChangeArrowheads="1"/>
          </p:cNvSpPr>
          <p:nvPr/>
        </p:nvSpPr>
        <p:spPr bwMode="auto">
          <a:xfrm rot="-245029">
            <a:off x="519113" y="5299075"/>
            <a:ext cx="7680325" cy="12001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chemeClr val="tx1"/>
                </a:solidFill>
                <a:latin typeface="Monotype Corsiva" pitchFamily="66" charset="0"/>
              </a:rPr>
              <a:t>2 formations par semaine :</a:t>
            </a:r>
          </a:p>
          <a:p>
            <a:r>
              <a:rPr lang="fr-FR" altLang="fr-FR" dirty="0">
                <a:solidFill>
                  <a:schemeClr val="tx1"/>
                </a:solidFill>
                <a:latin typeface="Monotype Corsiva" pitchFamily="66" charset="0"/>
              </a:rPr>
              <a:t> Jardin au Naturel : Le sol, le compost, la botanique, les p’tites bêtes..</a:t>
            </a:r>
          </a:p>
          <a:p>
            <a:r>
              <a:rPr lang="fr-FR" altLang="fr-FR" dirty="0">
                <a:solidFill>
                  <a:schemeClr val="tx1"/>
                </a:solidFill>
                <a:latin typeface="Monotype Corsiva" pitchFamily="66" charset="0"/>
              </a:rPr>
              <a:t> session </a:t>
            </a:r>
            <a:r>
              <a:rPr lang="fr-FR" altLang="fr-FR" dirty="0" err="1">
                <a:solidFill>
                  <a:schemeClr val="tx1"/>
                </a:solidFill>
                <a:latin typeface="Monotype Corsiva" pitchFamily="66" charset="0"/>
              </a:rPr>
              <a:t>permaculture</a:t>
            </a:r>
            <a:r>
              <a:rPr lang="fr-FR" altLang="fr-FR" dirty="0">
                <a:solidFill>
                  <a:schemeClr val="tx1"/>
                </a:solidFill>
                <a:latin typeface="Monotype Corsiva" pitchFamily="66" charset="0"/>
              </a:rPr>
              <a:t> : initiation</a:t>
            </a:r>
          </a:p>
        </p:txBody>
      </p:sp>
      <p:sp>
        <p:nvSpPr>
          <p:cNvPr id="13323" name="ZoneTexte 45"/>
          <p:cNvSpPr txBox="1">
            <a:spLocks noChangeArrowheads="1"/>
          </p:cNvSpPr>
          <p:nvPr/>
        </p:nvSpPr>
        <p:spPr bwMode="auto">
          <a:xfrm rot="20919112">
            <a:off x="230038" y="3987134"/>
            <a:ext cx="200728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800" dirty="0" smtClean="0">
                <a:solidFill>
                  <a:schemeClr val="tx1"/>
                </a:solidFill>
                <a:latin typeface="Monotype Corsiva" pitchFamily="66" charset="0"/>
              </a:rPr>
              <a:t>Trou de serrures</a:t>
            </a:r>
          </a:p>
          <a:p>
            <a:pPr>
              <a:defRPr/>
            </a:pPr>
            <a:r>
              <a:rPr lang="fr-FR" altLang="fr-FR" sz="1800" dirty="0" smtClean="0">
                <a:solidFill>
                  <a:schemeClr val="tx1"/>
                </a:solidFill>
                <a:latin typeface="Monotype Corsiva" pitchFamily="66" charset="0"/>
              </a:rPr>
              <a:t>2 techniques de Buttes</a:t>
            </a:r>
          </a:p>
          <a:p>
            <a:pPr>
              <a:defRPr/>
            </a:pPr>
            <a:r>
              <a:rPr lang="fr-FR" altLang="fr-FR" sz="1800" dirty="0" smtClean="0">
                <a:solidFill>
                  <a:schemeClr val="tx1"/>
                </a:solidFill>
                <a:latin typeface="Monotype Corsiva" pitchFamily="66" charset="0"/>
              </a:rPr>
              <a:t>De </a:t>
            </a:r>
            <a:r>
              <a:rPr lang="fr-FR" altLang="fr-FR" sz="1800" dirty="0" err="1" smtClean="0">
                <a:solidFill>
                  <a:schemeClr val="tx1"/>
                </a:solidFill>
                <a:latin typeface="Monotype Corsiva" pitchFamily="66" charset="0"/>
              </a:rPr>
              <a:t>permaculture</a:t>
            </a:r>
            <a:endParaRPr lang="fr-FR" altLang="fr-FR" sz="1800" dirty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defRPr/>
            </a:pPr>
            <a:endParaRPr lang="en-GB" altLang="fr-FR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0736" name="ZoneTexte 1"/>
          <p:cNvSpPr txBox="1">
            <a:spLocks noChangeArrowheads="1"/>
          </p:cNvSpPr>
          <p:nvPr/>
        </p:nvSpPr>
        <p:spPr bwMode="auto">
          <a:xfrm>
            <a:off x="5724525" y="3673475"/>
            <a:ext cx="31670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dirty="0">
                <a:solidFill>
                  <a:srgbClr val="FF0000"/>
                </a:solidFill>
                <a:latin typeface="Monotype Corsiva" pitchFamily="66" charset="0"/>
              </a:rPr>
              <a:t>Autres propositions ? </a:t>
            </a:r>
          </a:p>
          <a:p>
            <a:pPr algn="ctr"/>
            <a:r>
              <a:rPr lang="fr-FR" altLang="fr-FR" dirty="0">
                <a:solidFill>
                  <a:srgbClr val="FF0000"/>
                </a:solidFill>
                <a:latin typeface="Monotype Corsiva" pitchFamily="66" charset="0"/>
              </a:rPr>
              <a:t>Vous êtes bienvenus avec vos envies et vos idées !!</a:t>
            </a:r>
            <a:endParaRPr lang="en-US" altLang="en-US" dirty="0"/>
          </a:p>
        </p:txBody>
      </p:sp>
      <p:pic>
        <p:nvPicPr>
          <p:cNvPr id="30738" name="Picture 20" descr="C:\Users\TO99411\Desktop\robi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6175" y="2813050"/>
            <a:ext cx="46513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ZoneTexte 1"/>
          <p:cNvSpPr txBox="1">
            <a:spLocks noChangeArrowheads="1"/>
          </p:cNvSpPr>
          <p:nvPr/>
        </p:nvSpPr>
        <p:spPr bwMode="auto">
          <a:xfrm>
            <a:off x="4359275" y="6419850"/>
            <a:ext cx="4859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chemeClr val="accent2"/>
                </a:solidFill>
                <a:latin typeface="Monotype Corsiva" pitchFamily="66" charset="0"/>
              </a:rPr>
              <a:t>Jardin +fleuri, +visible, +luxuriant…</a:t>
            </a:r>
          </a:p>
        </p:txBody>
      </p:sp>
      <p:sp>
        <p:nvSpPr>
          <p:cNvPr id="2" name="ZoneTexte 45"/>
          <p:cNvSpPr txBox="1">
            <a:spLocks noChangeArrowheads="1"/>
          </p:cNvSpPr>
          <p:nvPr/>
        </p:nvSpPr>
        <p:spPr bwMode="auto">
          <a:xfrm rot="202687">
            <a:off x="2505306" y="801579"/>
            <a:ext cx="18934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GB"/>
            </a:defPPr>
            <a:lvl1pPr>
              <a:defRPr sz="1800">
                <a:solidFill>
                  <a:schemeClr val="tx1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fr-FR" altLang="fr-FR" dirty="0" err="1" smtClean="0"/>
              <a:t>Permaculture</a:t>
            </a:r>
            <a:endParaRPr lang="fr-FR" altLang="fr-FR" dirty="0" smtClean="0"/>
          </a:p>
          <a:p>
            <a:pPr>
              <a:defRPr/>
            </a:pPr>
            <a:r>
              <a:rPr lang="fr-FR" altLang="fr-FR" dirty="0" smtClean="0"/>
              <a:t>Visite de mini-fermes</a:t>
            </a:r>
          </a:p>
        </p:txBody>
      </p:sp>
      <p:pic>
        <p:nvPicPr>
          <p:cNvPr id="30749" name="Picture 29" descr="https://scontent-cdg2-1.xx.fbcdn.net/v/t1.0-0/p370x247/21462310_674404856098585_2853806669665793028_n.jpg?_nc_cat=0&amp;oh=bfbf7c916603c40f5204fa2fefc01d61&amp;oe=5B73523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700808"/>
            <a:ext cx="2012082" cy="2012083"/>
          </a:xfrm>
          <a:prstGeom prst="rect">
            <a:avLst/>
          </a:prstGeom>
          <a:noFill/>
        </p:spPr>
      </p:pic>
      <p:pic>
        <p:nvPicPr>
          <p:cNvPr id="30751" name="Picture 31" descr="http://www.gourmandises-sauvages.com/site/wp-content/uploads/2013/03/Jardin-en-trou-de-serr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717032"/>
            <a:ext cx="3143672" cy="157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496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76213" y="1628775"/>
            <a:ext cx="8578850" cy="41022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Objectifs: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Informer les adhérents sur les solutions d’épargne solidaires existantes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Accueillir toutes propositions pour faciliter la transition écologique et sociale à travers notre épargne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Diffuser l’information à travers le site IODE (lien ci-dessous)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u="sng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1) Epargne Entreprise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(animateur : Raphaël ANDRE)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Discuter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avec l’entreprise de la création d’un Fond d’investissement 100% projet « verts 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» pour l’Epargne salariale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Proposer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une gouvernance de ce fond impliquant les salariés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Assurer la transparence et le suivi des projets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financés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Discussions en cours avec Finance, HR, Facility Management,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Environmental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affairs</a:t>
            </a: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arenR"/>
              <a:defRPr sz="1800"/>
            </a:pP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u="sng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2) Epargne Personnelle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(animatrice : Claude HEMADOU)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Rencontrer des acteurs de la finance solidaire (banques, assurances, associations, …)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Faire un bilan des solutions existantes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Partager les expériences en la matière au sein du groupe</a:t>
            </a:r>
          </a:p>
        </p:txBody>
      </p:sp>
      <p:sp>
        <p:nvSpPr>
          <p:cNvPr id="3" name="Text Box 21"/>
          <p:cNvSpPr/>
          <p:nvPr/>
        </p:nvSpPr>
        <p:spPr>
          <a:xfrm>
            <a:off x="168275" y="371475"/>
            <a:ext cx="6732588" cy="3905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>
              <a:spcBef>
                <a:spcPts val="1001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  <a:defRPr sz="1800"/>
            </a:pPr>
            <a:r>
              <a:rPr lang="fr-FR" sz="2000" b="1" dirty="0">
                <a:solidFill>
                  <a:srgbClr val="00B050"/>
                </a:solidFill>
                <a:latin typeface="Arial" pitchFamily="18"/>
                <a:ea typeface="MS Gothic" pitchFamily="2"/>
              </a:rPr>
              <a:t>IODE –  Groupe Finance Solidaire</a:t>
            </a:r>
          </a:p>
        </p:txBody>
      </p:sp>
      <p:sp>
        <p:nvSpPr>
          <p:cNvPr id="4" name="AutoShape 9"/>
          <p:cNvSpPr/>
          <p:nvPr/>
        </p:nvSpPr>
        <p:spPr>
          <a:xfrm>
            <a:off x="168275" y="-182563"/>
            <a:ext cx="304800" cy="3048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AutoShape 11"/>
          <p:cNvSpPr/>
          <p:nvPr/>
        </p:nvSpPr>
        <p:spPr>
          <a:xfrm>
            <a:off x="320675" y="-30163"/>
            <a:ext cx="304800" cy="3048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2774" name="ZoneTexte 6"/>
          <p:cNvSpPr txBox="1">
            <a:spLocks noChangeArrowheads="1"/>
          </p:cNvSpPr>
          <p:nvPr/>
        </p:nvSpPr>
        <p:spPr bwMode="auto">
          <a:xfrm>
            <a:off x="6011863" y="5013325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2775" name="ZoneTexte 6"/>
          <p:cNvSpPr txBox="1">
            <a:spLocks noChangeArrowheads="1"/>
          </p:cNvSpPr>
          <p:nvPr/>
        </p:nvSpPr>
        <p:spPr bwMode="auto">
          <a:xfrm>
            <a:off x="320675" y="6043613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2000">
                <a:solidFill>
                  <a:srgbClr val="000000"/>
                </a:solidFill>
                <a:cs typeface="Times New Roman" panose="02020603050405020304" pitchFamily="18" charset="0"/>
              </a:rPr>
              <a:t>Pour suivre l’actualité : </a:t>
            </a:r>
          </a:p>
          <a:p>
            <a:r>
              <a:rPr lang="fr-FR" altLang="fr-FR">
                <a:solidFill>
                  <a:srgbClr val="A5A5E9"/>
                </a:solidFill>
              </a:rPr>
              <a:t>http://www.iode-du-lac.org/blog/les-groupes/les-finances-solidaires/</a:t>
            </a:r>
          </a:p>
        </p:txBody>
      </p:sp>
      <p:pic>
        <p:nvPicPr>
          <p:cNvPr id="3277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 b="-18"/>
          <a:stretch>
            <a:fillRect/>
          </a:stretch>
        </p:blipFill>
        <p:spPr bwMode="auto">
          <a:xfrm>
            <a:off x="8221663" y="4710113"/>
            <a:ext cx="546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1275"/>
            <a:ext cx="19986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75" y="3212976"/>
            <a:ext cx="589433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57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1"/>
          <p:cNvSpPr txBox="1">
            <a:spLocks noChangeArrowheads="1"/>
          </p:cNvSpPr>
          <p:nvPr/>
        </p:nvSpPr>
        <p:spPr bwMode="auto">
          <a:xfrm>
            <a:off x="34925" y="120650"/>
            <a:ext cx="31686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fr-FR" altLang="fr-FR" sz="1600" b="1" dirty="0">
                <a:solidFill>
                  <a:srgbClr val="00B050"/>
                </a:solidFill>
                <a:latin typeface="Arial" panose="020B0604020202020204" pitchFamily="34" charset="0"/>
              </a:rPr>
              <a:t>IODE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1600" b="1" dirty="0">
                <a:solidFill>
                  <a:srgbClr val="00B050"/>
                </a:solidFill>
                <a:latin typeface="Arial" panose="020B0604020202020204" pitchFamily="34" charset="0"/>
              </a:rPr>
              <a:t>Habitat &amp; Energies : bilan </a:t>
            </a:r>
            <a:r>
              <a:rPr lang="fr-FR" altLang="fr-FR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2018</a:t>
            </a:r>
            <a:endParaRPr lang="fr-FR" altLang="fr-FR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AutoShape 23" descr="http://ts3.mm.bing.net/th?id=HN.608010611893341825&amp;w=181&amp;h=141&amp;c=7&amp;rs=1&amp;qlt=90&amp;o=4&amp;pid=1.7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1748" name="AutoShape 25" descr="http://ts3.mm.bing.net/th?id=HN.608010611893341825&amp;w=181&amp;h=141&amp;c=7&amp;rs=1&amp;qlt=90&amp;o=4&amp;pid=1.7"/>
          <p:cNvSpPr>
            <a:spLocks noChangeAspect="1" noChangeArrowheads="1"/>
          </p:cNvSpPr>
          <p:nvPr/>
        </p:nvSpPr>
        <p:spPr bwMode="auto">
          <a:xfrm>
            <a:off x="45799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1749" name="ZoneTexte 2"/>
          <p:cNvSpPr txBox="1">
            <a:spLocks noChangeArrowheads="1"/>
          </p:cNvSpPr>
          <p:nvPr/>
        </p:nvSpPr>
        <p:spPr bwMode="auto">
          <a:xfrm>
            <a:off x="900113" y="1268413"/>
            <a:ext cx="734377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Conseils en amélioration de l’habitat : aide au diagnostic</a:t>
            </a:r>
          </a:p>
          <a:p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Locations-prêt d’appareils de mesure :</a:t>
            </a:r>
          </a:p>
          <a:p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	</a:t>
            </a:r>
            <a:r>
              <a:rPr lang="fr-FR" altLang="fr-FR" sz="18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94 </a:t>
            </a:r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prêts-locations </a:t>
            </a:r>
            <a:r>
              <a:rPr lang="fr-FR" altLang="fr-FR" sz="18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en 2018, 78 </a:t>
            </a:r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en </a:t>
            </a:r>
            <a:r>
              <a:rPr lang="fr-FR" altLang="fr-FR" sz="18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2017</a:t>
            </a:r>
            <a:endParaRPr lang="fr-FR" altLang="fr-FR" sz="18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	pour </a:t>
            </a:r>
            <a:r>
              <a:rPr lang="fr-FR" altLang="fr-FR" sz="18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43 salariés (36 en 2017)</a:t>
            </a:r>
            <a:endParaRPr lang="fr-FR" altLang="fr-FR" sz="18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	</a:t>
            </a:r>
          </a:p>
          <a:p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Achat d’un </a:t>
            </a:r>
            <a:r>
              <a:rPr lang="fr-FR" altLang="fr-FR" sz="1800" b="1" dirty="0">
                <a:solidFill>
                  <a:srgbClr val="0070C0"/>
                </a:solidFill>
                <a:latin typeface="Garamond" panose="02020404030301010803" pitchFamily="18" charset="0"/>
              </a:rPr>
              <a:t>mesureur de terre </a:t>
            </a:r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électrique</a:t>
            </a:r>
          </a:p>
          <a:p>
            <a:endParaRPr lang="fr-FR" altLang="fr-FR" sz="18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Groupe soutenant  les énergies renouvelables</a:t>
            </a:r>
          </a:p>
          <a:p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Soutien d’un groupement d’achat de </a:t>
            </a:r>
            <a:r>
              <a:rPr lang="fr-FR" altLang="fr-FR" sz="1800" b="1" dirty="0">
                <a:solidFill>
                  <a:srgbClr val="0070C0"/>
                </a:solidFill>
                <a:latin typeface="Garamond" panose="02020404030301010803" pitchFamily="18" charset="0"/>
              </a:rPr>
              <a:t>photovoltaïque en autoconsommation </a:t>
            </a:r>
            <a:r>
              <a:rPr lang="fr-FR" altLang="fr-FR" sz="18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fr-FR" altLang="fr-FR" sz="18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2</a:t>
            </a:r>
            <a:r>
              <a:rPr lang="fr-FR" altLang="fr-FR" sz="1800" baseline="300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ème</a:t>
            </a:r>
            <a:r>
              <a:rPr lang="fr-FR" altLang="fr-FR" sz="18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vague:  200 </a:t>
            </a:r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installations commandées, en relation avec d’autres CE du groupe.</a:t>
            </a:r>
          </a:p>
          <a:p>
            <a:endParaRPr lang="fr-FR" altLang="fr-FR" sz="18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Participation </a:t>
            </a:r>
            <a:r>
              <a:rPr lang="fr-FR" altLang="fr-FR" sz="18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aux Portes Ouvertes du CE,</a:t>
            </a:r>
          </a:p>
          <a:p>
            <a:r>
              <a:rPr lang="fr-FR" altLang="fr-FR" sz="18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chemin </a:t>
            </a:r>
            <a:r>
              <a:rPr lang="fr-FR" altLang="fr-FR" sz="1800" dirty="0" err="1">
                <a:solidFill>
                  <a:srgbClr val="0070C0"/>
                </a:solidFill>
                <a:latin typeface="Garamond" panose="02020404030301010803" pitchFamily="18" charset="0"/>
              </a:rPr>
              <a:t>Garric</a:t>
            </a:r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 : stand IODE</a:t>
            </a:r>
          </a:p>
          <a:p>
            <a:endParaRPr lang="fr-FR" altLang="fr-FR" sz="18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Pour rappel :</a:t>
            </a:r>
          </a:p>
          <a:p>
            <a:r>
              <a:rPr lang="fr-FR" altLang="fr-FR" sz="1800" b="1" dirty="0">
                <a:solidFill>
                  <a:srgbClr val="0070C0"/>
                </a:solidFill>
                <a:latin typeface="Garamond" panose="02020404030301010803" pitchFamily="18" charset="0"/>
              </a:rPr>
              <a:t>ecolometre.com </a:t>
            </a:r>
            <a:r>
              <a:rPr lang="fr-FR" altLang="fr-FR" sz="1800" dirty="0">
                <a:solidFill>
                  <a:srgbClr val="0070C0"/>
                </a:solidFill>
                <a:latin typeface="Garamond" panose="02020404030301010803" pitchFamily="18" charset="0"/>
              </a:rPr>
              <a:t>permet d’effectuer les suivis de ses consommations énergétiques, pour connaître son bilan et comparer ses différentes consommations 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89100"/>
            <a:ext cx="1198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676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740025"/>
            <a:ext cx="609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016500"/>
            <a:ext cx="781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849438"/>
            <a:ext cx="1282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25814"/>
            <a:ext cx="1805191" cy="16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39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1"/>
          <p:cNvSpPr txBox="1">
            <a:spLocks noChangeArrowheads="1"/>
          </p:cNvSpPr>
          <p:nvPr/>
        </p:nvSpPr>
        <p:spPr bwMode="auto">
          <a:xfrm>
            <a:off x="201613" y="134938"/>
            <a:ext cx="6099175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en-US" sz="1600" b="1" dirty="0">
                <a:solidFill>
                  <a:srgbClr val="00B050"/>
                </a:solidFill>
                <a:latin typeface="Arial" pitchFamily="34" charset="0"/>
              </a:rPr>
              <a:t>IODE - COMMUNICATION</a:t>
            </a:r>
          </a:p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en-US" sz="1600" b="1" dirty="0">
                <a:solidFill>
                  <a:srgbClr val="00B050"/>
                </a:solidFill>
                <a:latin typeface="Arial" pitchFamily="34" charset="0"/>
              </a:rPr>
              <a:t>Bilan </a:t>
            </a:r>
            <a:r>
              <a:rPr lang="fr-FR" altLang="en-US" sz="1600" b="1" dirty="0" smtClean="0">
                <a:solidFill>
                  <a:srgbClr val="00B050"/>
                </a:solidFill>
                <a:latin typeface="Arial" pitchFamily="34" charset="0"/>
              </a:rPr>
              <a:t>2018</a:t>
            </a:r>
            <a:endParaRPr lang="fr-FR" altLang="en-US" sz="16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0" y="692697"/>
            <a:ext cx="4932363" cy="5184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800" rIns="0" bIns="0"/>
          <a:lstStyle/>
          <a:p>
            <a:pPr>
              <a:lnSpc>
                <a:spcPct val="90000"/>
              </a:lnSpc>
              <a:spcBef>
                <a:spcPts val="400"/>
              </a:spcBef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1600" b="1" dirty="0">
                <a:solidFill>
                  <a:srgbClr val="008000"/>
                </a:solidFill>
                <a:latin typeface="Arial" pitchFamily="34" charset="0"/>
              </a:rPr>
              <a:t>   </a:t>
            </a: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1600" b="1" dirty="0">
                <a:solidFill>
                  <a:srgbClr val="008000"/>
                </a:solidFill>
                <a:latin typeface="Arial" pitchFamily="34" charset="0"/>
              </a:rPr>
              <a:t>     </a:t>
            </a:r>
            <a:endParaRPr lang="fr-FR" altLang="en-US" sz="20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70C0"/>
                </a:solidFill>
                <a:latin typeface="Bauhaus 93" panose="04030905020B02020C02" pitchFamily="82" charset="0"/>
              </a:rPr>
              <a:t>10 ans de IODE : Forum des alternatives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70C0"/>
                </a:solidFill>
                <a:latin typeface="Bauhaus 93" panose="04030905020B02020C02" pitchFamily="82" charset="0"/>
              </a:rPr>
              <a:t>7 juin </a:t>
            </a:r>
            <a:r>
              <a:rPr lang="fr-FR" sz="20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2018 !</a:t>
            </a:r>
            <a:endParaRPr lang="fr-FR" sz="2000" dirty="0">
              <a:solidFill>
                <a:srgbClr val="0070C0"/>
              </a:solidFill>
              <a:latin typeface="Bauhaus 93" panose="04030905020B02020C02" pitchFamily="82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endParaRPr lang="fr-FR" altLang="en-US" sz="1600" b="1" dirty="0">
              <a:solidFill>
                <a:srgbClr val="008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endParaRPr lang="fr-FR" altLang="en-US" sz="16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2000" b="1" dirty="0">
                <a:solidFill>
                  <a:srgbClr val="008000"/>
                </a:solidFill>
                <a:latin typeface="Arial" pitchFamily="34" charset="0"/>
              </a:rPr>
              <a:t> </a:t>
            </a:r>
            <a:r>
              <a:rPr lang="fr-FR" altLang="en-US" sz="2000" b="1" dirty="0" smtClean="0">
                <a:solidFill>
                  <a:srgbClr val="008000"/>
                </a:solidFill>
                <a:latin typeface="Arial" pitchFamily="34" charset="0"/>
              </a:rPr>
              <a:t>  Une </a:t>
            </a:r>
            <a:r>
              <a:rPr lang="fr-FR" altLang="en-US" sz="2000" b="1" dirty="0">
                <a:solidFill>
                  <a:srgbClr val="008000"/>
                </a:solidFill>
                <a:latin typeface="Arial" pitchFamily="34" charset="0"/>
              </a:rPr>
              <a:t>newsletter:</a:t>
            </a:r>
            <a:endParaRPr lang="fr-FR" alt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2000" dirty="0">
                <a:solidFill>
                  <a:srgbClr val="000000"/>
                </a:solidFill>
                <a:latin typeface="Arial" pitchFamily="34" charset="0"/>
              </a:rPr>
              <a:t>Pour vous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2000" b="1" dirty="0">
                <a:solidFill>
                  <a:srgbClr val="00B0F0"/>
                </a:solidFill>
                <a:latin typeface="Arial" pitchFamily="34" charset="0"/>
              </a:rPr>
              <a:t>Par vous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2000" dirty="0">
                <a:solidFill>
                  <a:srgbClr val="000000"/>
                </a:solidFill>
                <a:latin typeface="Arial" pitchFamily="34" charset="0"/>
              </a:rPr>
              <a:t>Conjointe avec les </a:t>
            </a:r>
            <a:r>
              <a:rPr lang="fr-FR" altLang="en-US" sz="2000" dirty="0" err="1" smtClean="0">
                <a:solidFill>
                  <a:srgbClr val="000000"/>
                </a:solidFill>
                <a:latin typeface="Arial" pitchFamily="34" charset="0"/>
              </a:rPr>
              <a:t>Greenees</a:t>
            </a:r>
            <a:endParaRPr lang="fr-FR" altLang="en-US" sz="2000" b="1" dirty="0">
              <a:solidFill>
                <a:srgbClr val="008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2000" b="1" dirty="0">
                <a:solidFill>
                  <a:srgbClr val="008000"/>
                </a:solidFill>
                <a:latin typeface="Arial" pitchFamily="34" charset="0"/>
              </a:rPr>
              <a:t>    Besoin de savoir si: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2000" dirty="0">
                <a:solidFill>
                  <a:srgbClr val="000000"/>
                </a:solidFill>
                <a:latin typeface="Arial" pitchFamily="34" charset="0"/>
              </a:rPr>
              <a:t>Cette newsletter vous plait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2000" dirty="0">
                <a:solidFill>
                  <a:srgbClr val="000000"/>
                </a:solidFill>
                <a:latin typeface="Arial" pitchFamily="34" charset="0"/>
              </a:rPr>
              <a:t>Cette newsletter vous </a:t>
            </a:r>
            <a:r>
              <a:rPr lang="fr-FR" altLang="en-US" sz="2000" dirty="0" smtClean="0">
                <a:solidFill>
                  <a:srgbClr val="000000"/>
                </a:solidFill>
                <a:latin typeface="Arial" pitchFamily="34" charset="0"/>
              </a:rPr>
              <a:t>sert</a:t>
            </a:r>
            <a:endParaRPr lang="fr-FR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2000" b="1" dirty="0">
                <a:solidFill>
                  <a:srgbClr val="008000"/>
                </a:solidFill>
                <a:latin typeface="Arial" pitchFamily="34" charset="0"/>
              </a:rPr>
              <a:t>    Si vous voulez qu’elle dure: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2000" b="1" dirty="0">
                <a:solidFill>
                  <a:srgbClr val="00B0F0"/>
                </a:solidFill>
                <a:latin typeface="Arial" pitchFamily="34" charset="0"/>
              </a:rPr>
              <a:t>Envoyez nous des infos, des agendas à </a:t>
            </a:r>
            <a:r>
              <a:rPr lang="fr-FR" altLang="en-US" sz="1600" b="1" dirty="0">
                <a:solidFill>
                  <a:srgbClr val="00B0F0"/>
                </a:solidFill>
                <a:latin typeface="Arial" pitchFamily="34" charset="0"/>
              </a:rPr>
              <a:t>iode@ceairbus.com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sz="2000" b="1" dirty="0">
                <a:solidFill>
                  <a:srgbClr val="00B0F0"/>
                </a:solidFill>
                <a:latin typeface="Arial" pitchFamily="34" charset="0"/>
              </a:rPr>
              <a:t>Ecrivez nous des articles </a:t>
            </a:r>
            <a:endParaRPr lang="fr-FR" altLang="en-US" sz="2000" b="1" dirty="0" smtClean="0">
              <a:solidFill>
                <a:srgbClr val="00B0F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endParaRPr lang="fr-FR" alt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</a:pPr>
            <a:r>
              <a:rPr lang="fr-FR" altLang="en-US" b="1" dirty="0" smtClean="0">
                <a:solidFill>
                  <a:srgbClr val="00B050"/>
                </a:solidFill>
                <a:latin typeface="Arial" pitchFamily="34" charset="0"/>
                <a:sym typeface="Wingdings" panose="05000000000000000000" pitchFamily="2" charset="2"/>
              </a:rPr>
              <a:t>    Nouveau logo en 2019?</a:t>
            </a:r>
            <a:endParaRPr lang="fr-FR" altLang="en-US" b="1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519" y="2852936"/>
            <a:ext cx="2319322" cy="10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786" y="3952557"/>
            <a:ext cx="2320054" cy="35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4778" y="4303468"/>
            <a:ext cx="2361598" cy="13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921055" y="5762625"/>
            <a:ext cx="4337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/>
                </a:solidFill>
                <a:latin typeface="Rockwell" pitchFamily="18" charset="0"/>
              </a:rPr>
              <a:t>Facebook</a:t>
            </a:r>
            <a:r>
              <a:rPr lang="fr-FR" dirty="0" smtClean="0">
                <a:solidFill>
                  <a:schemeClr val="tx2"/>
                </a:solidFill>
                <a:latin typeface="Rockwell" pitchFamily="18" charset="0"/>
              </a:rPr>
              <a:t> : @IODEAIRBUS</a:t>
            </a:r>
          </a:p>
          <a:p>
            <a:r>
              <a:rPr lang="fr-FR" dirty="0" smtClean="0">
                <a:solidFill>
                  <a:schemeClr val="tx2"/>
                </a:solidFill>
                <a:latin typeface="Rockwell" pitchFamily="18" charset="0"/>
              </a:rPr>
              <a:t>Site internet :</a:t>
            </a:r>
            <a:r>
              <a:rPr lang="fr-FR" dirty="0">
                <a:solidFill>
                  <a:schemeClr val="tx2"/>
                </a:solidFill>
                <a:latin typeface="Rockwell" pitchFamily="18" charset="0"/>
              </a:rPr>
              <a:t> Iode-du-lac.org</a:t>
            </a:r>
          </a:p>
        </p:txBody>
      </p:sp>
      <p:sp>
        <p:nvSpPr>
          <p:cNvPr id="35850" name="AutoShape 10" descr="https://micro.lilo.org/im.php?im=https%3A%2F%2Ftse1.mm.bing.net%2Fth%3Fid%3DOIP.Fs5z236DxZNS8WLDzldU5gHaHa%26pid%3DApi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2" name="AutoShape 12" descr="https://micro.lilo.org/im.php?im=https%3A%2F%2Ftse1.mm.bing.net%2Fth%3Fid%3DOIP.Fs5z236DxZNS8WLDzldU5gHaHa%26pid%3DApi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4" name="AutoShape 14" descr="https://micro.lilo.org/im.php?im=https%3A%2F%2Ftse4.mm.bing.net%2Fth%3Fid%3DOIP.QCo0z0l-qArfjO1Zal9hlAAAAA%26pid%3DApi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6" name="AutoShape 16" descr="https://micro.lilo.org/im.php?im=https%3A%2F%2Ftse4.mm.bing.net%2Fth%3Fid%3DOIP.n27AoXAU5gVHYWnLqY-B4QAAAA%26pid%3DApi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213524"/>
            <a:ext cx="3941688" cy="24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42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88" y="919049"/>
            <a:ext cx="9143999" cy="594928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030288" y="1362075"/>
            <a:ext cx="6421437" cy="526516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Introduction</a:t>
            </a:r>
            <a:endParaRPr lang="en-US" sz="1600" b="1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 </a:t>
            </a:r>
            <a:endParaRPr lang="en-US" sz="1600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1.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 Bilans moral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2018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/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perspectives 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2019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	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			</a:t>
            </a:r>
            <a:endParaRPr lang="en-US" sz="1600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 marL="800100" lvl="1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AMAP 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/ Alimentation</a:t>
            </a:r>
          </a:p>
          <a:p>
            <a:pPr marL="800100" lvl="1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Ethique animale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		</a:t>
            </a:r>
          </a:p>
          <a:p>
            <a:pPr marL="800100" lvl="1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Transport 	</a:t>
            </a:r>
          </a:p>
          <a:p>
            <a:pPr marL="800100" lvl="1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Jardin 	</a:t>
            </a:r>
          </a:p>
          <a:p>
            <a:pPr marL="800100" lvl="1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Habitat-Energie</a:t>
            </a:r>
          </a:p>
          <a:p>
            <a:pPr marL="800100" lvl="1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Finance solidaire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			</a:t>
            </a:r>
          </a:p>
          <a:p>
            <a:pPr marL="800100" lvl="1" indent="-342900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Communication							</a:t>
            </a:r>
            <a:r>
              <a:rPr lang="fr-FR" sz="1600" b="1" i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  <a:sym typeface="Wingdings" pitchFamily="2" charset="2"/>
              </a:rPr>
              <a:t> </a:t>
            </a:r>
            <a:r>
              <a:rPr lang="fr-FR" sz="1600" b="1" i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VOTE</a:t>
            </a:r>
            <a:endParaRPr lang="en-US" sz="1600" b="1" i="1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	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2. 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Bilan financier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2018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et budget  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2019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			</a:t>
            </a:r>
            <a:r>
              <a:rPr lang="fr-FR" sz="1600" b="1" i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  <a:sym typeface="Wingdings" pitchFamily="2" charset="2"/>
              </a:rPr>
              <a:t>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  <a:sym typeface="Wingdings" pitchFamily="2" charset="2"/>
              </a:rPr>
              <a:t> </a:t>
            </a:r>
            <a:r>
              <a:rPr lang="fr-FR" sz="1600" b="1" i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VOTE</a:t>
            </a:r>
            <a:endParaRPr lang="en-US" sz="1600" b="1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		 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3. 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Election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du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Comité d’Administration				</a:t>
            </a:r>
            <a:r>
              <a:rPr lang="fr-FR" sz="1600" b="1" i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  <a:sym typeface="Wingdings" pitchFamily="2" charset="2"/>
              </a:rPr>
              <a:t> </a:t>
            </a:r>
            <a:r>
              <a:rPr lang="fr-FR" sz="1600" b="1" i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VOTE</a:t>
            </a:r>
            <a:endParaRPr lang="fr-FR" sz="1600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	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Conclusion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 : Enjeux 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2019</a:t>
            </a:r>
            <a:endParaRPr lang="en-US" sz="1600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		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588" y="44624"/>
            <a:ext cx="6515100" cy="82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fr-FR" altLang="en-US" sz="1800" b="1" dirty="0">
                <a:solidFill>
                  <a:srgbClr val="00B050"/>
                </a:solidFill>
                <a:latin typeface="Arial" panose="020B0604020202020204" pitchFamily="34" charset="0"/>
              </a:rPr>
              <a:t>IODE </a:t>
            </a:r>
            <a:r>
              <a:rPr lang="fr-FR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: </a:t>
            </a:r>
            <a:r>
              <a:rPr lang="fr-FR" altLang="en-US" sz="1900" b="1" dirty="0">
                <a:solidFill>
                  <a:srgbClr val="00B050"/>
                </a:solidFill>
                <a:latin typeface="Arial" panose="020B0604020202020204" pitchFamily="34" charset="0"/>
              </a:rPr>
              <a:t>Initiatives d’Ouverture de Débats </a:t>
            </a:r>
            <a:endParaRPr lang="fr-FR" altLang="en-US" sz="19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fr-FR" altLang="en-US" sz="19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et </a:t>
            </a:r>
            <a:r>
              <a:rPr lang="fr-FR" altLang="en-US" sz="1900" b="1" dirty="0">
                <a:solidFill>
                  <a:srgbClr val="00B050"/>
                </a:solidFill>
                <a:latin typeface="Arial" panose="020B0604020202020204" pitchFamily="34" charset="0"/>
              </a:rPr>
              <a:t>d’Echanges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72737" y="1070159"/>
            <a:ext cx="5051425" cy="3268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Planning d’adhésion:</a:t>
            </a: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</p:txBody>
      </p:sp>
      <p:sp>
        <p:nvSpPr>
          <p:cNvPr id="3" name="Text Box 21"/>
          <p:cNvSpPr/>
          <p:nvPr/>
        </p:nvSpPr>
        <p:spPr>
          <a:xfrm>
            <a:off x="196850" y="109538"/>
            <a:ext cx="6732588" cy="7080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>
              <a:spcBef>
                <a:spcPts val="1001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  <a:defRPr sz="1800"/>
            </a:pPr>
            <a:r>
              <a:rPr lang="fr-FR" sz="1600" b="1" dirty="0">
                <a:solidFill>
                  <a:srgbClr val="00B050"/>
                </a:solidFill>
                <a:latin typeface="Arial" pitchFamily="18"/>
                <a:ea typeface="MS Gothic" pitchFamily="2"/>
              </a:rPr>
              <a:t>IODE – Budget - trésorerie</a:t>
            </a:r>
          </a:p>
          <a:p>
            <a:pPr>
              <a:spcBef>
                <a:spcPts val="1001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  <a:defRPr sz="1800"/>
            </a:pPr>
            <a:r>
              <a:rPr lang="fr-FR" sz="1600" b="1" dirty="0" smtClean="0">
                <a:solidFill>
                  <a:srgbClr val="00B050"/>
                </a:solidFill>
                <a:latin typeface="Arial" pitchFamily="18"/>
                <a:ea typeface="MS Gothic" pitchFamily="2"/>
              </a:rPr>
              <a:t>Comment ça marche ?</a:t>
            </a:r>
            <a:endParaRPr lang="fr-FR" sz="1600" b="1" dirty="0">
              <a:solidFill>
                <a:srgbClr val="00B050"/>
              </a:solidFill>
              <a:latin typeface="Arial" pitchFamily="18"/>
              <a:ea typeface="MS Gothic" pitchFamily="2"/>
            </a:endParaRPr>
          </a:p>
        </p:txBody>
      </p:sp>
      <p:sp>
        <p:nvSpPr>
          <p:cNvPr id="4" name="AutoShape 9"/>
          <p:cNvSpPr/>
          <p:nvPr/>
        </p:nvSpPr>
        <p:spPr>
          <a:xfrm>
            <a:off x="168275" y="-182563"/>
            <a:ext cx="304800" cy="3048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AutoShape 11"/>
          <p:cNvSpPr/>
          <p:nvPr/>
        </p:nvSpPr>
        <p:spPr>
          <a:xfrm>
            <a:off x="320675" y="-30163"/>
            <a:ext cx="304800" cy="3048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5873" name="ZoneTexte 6"/>
          <p:cNvSpPr txBox="1">
            <a:spLocks noChangeArrowheads="1"/>
          </p:cNvSpPr>
          <p:nvPr/>
        </p:nvSpPr>
        <p:spPr bwMode="auto">
          <a:xfrm>
            <a:off x="473075" y="2673826"/>
            <a:ext cx="849141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Pour s’inscrire à IODE: </a:t>
            </a:r>
          </a:p>
          <a:p>
            <a:r>
              <a:rPr lang="fr-FR" altLang="fr-FR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fr-FR" altLang="fr-FR" dirty="0" smtClean="0">
                <a:solidFill>
                  <a:srgbClr val="000000"/>
                </a:solidFill>
                <a:hlinkClick r:id="rId3"/>
              </a:rPr>
              <a:t>lac.ceairbus.com/iode/adhesion.php</a:t>
            </a:r>
            <a:endParaRPr lang="fr-FR" altLang="fr-FR" dirty="0" smtClean="0">
              <a:solidFill>
                <a:srgbClr val="000000"/>
              </a:solidFill>
            </a:endParaRPr>
          </a:p>
          <a:p>
            <a:r>
              <a:rPr lang="fr-FR" altLang="fr-FR" dirty="0">
                <a:solidFill>
                  <a:srgbClr val="000000"/>
                </a:solidFill>
              </a:rPr>
              <a:t>o</a:t>
            </a:r>
            <a:r>
              <a:rPr lang="fr-FR" altLang="fr-FR" dirty="0" smtClean="0">
                <a:solidFill>
                  <a:srgbClr val="000000"/>
                </a:solidFill>
              </a:rPr>
              <a:t>u duplication de l’adhésion de l’année précédente </a:t>
            </a:r>
            <a:r>
              <a:rPr lang="fr-FR" altLang="fr-FR" sz="2000" dirty="0" smtClean="0">
                <a:solidFill>
                  <a:srgbClr val="000000"/>
                </a:solidFill>
              </a:rPr>
              <a:t>(fait par le trésorier)</a:t>
            </a:r>
          </a:p>
          <a:p>
            <a:endParaRPr lang="fr-FR" altLang="fr-FR" sz="2000" dirty="0">
              <a:solidFill>
                <a:srgbClr val="000000"/>
              </a:solidFill>
            </a:endParaRPr>
          </a:p>
          <a:p>
            <a:r>
              <a:rPr lang="fr-FR" altLang="fr-FR" sz="2000" dirty="0" smtClean="0">
                <a:solidFill>
                  <a:srgbClr val="000000"/>
                </a:solidFill>
              </a:rPr>
              <a:t>Pour payer: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solidFill>
                  <a:srgbClr val="000000"/>
                </a:solidFill>
              </a:rPr>
              <a:t>CB (le plus simple pour nous)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solidFill>
                  <a:srgbClr val="000000"/>
                </a:solidFill>
              </a:rPr>
              <a:t>Chèque (à l’ordre de IODE du LAC) _ indiquer au dos l’objet du chèque (jardin, location outils, adhésion 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solidFill>
                  <a:srgbClr val="000000"/>
                </a:solidFill>
              </a:rPr>
              <a:t>Pas de paiement en liquide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altLang="fr-FR" sz="2000" dirty="0">
              <a:solidFill>
                <a:srgbClr val="000000"/>
              </a:solidFill>
            </a:endParaRPr>
          </a:p>
          <a:p>
            <a:r>
              <a:rPr lang="fr-FR" altLang="fr-FR" sz="2000" dirty="0" smtClean="0">
                <a:solidFill>
                  <a:srgbClr val="000000"/>
                </a:solidFill>
              </a:rPr>
              <a:t>Pour savoir si vous êtes inscrits, nous le demander.</a:t>
            </a:r>
            <a:endParaRPr lang="fr-FR" altLang="fr-FR" sz="2000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224321" y="1397000"/>
          <a:ext cx="88121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351"/>
                <a:gridCol w="360040"/>
                <a:gridCol w="288032"/>
                <a:gridCol w="360040"/>
                <a:gridCol w="432048"/>
                <a:gridCol w="360040"/>
                <a:gridCol w="360040"/>
                <a:gridCol w="432048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05022"/>
                <a:gridCol w="294957"/>
                <a:gridCol w="294957"/>
                <a:gridCol w="329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Adhésion à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J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F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M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M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J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J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N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C000"/>
                          </a:solidFill>
                        </a:rPr>
                        <a:t>D</a:t>
                      </a:r>
                      <a:endParaRPr lang="fr-FR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IODE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Médiathèque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455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68275" y="836613"/>
            <a:ext cx="5051425" cy="19785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2019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: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151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adhérents à ce jour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2018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 :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158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adhérents, dont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8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externes </a:t>
            </a:r>
            <a:endParaRPr lang="fr-FR" sz="1600" dirty="0" smtClean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2017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 :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144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adhérents, dont 7 externes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2016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 :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159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adhérents, dont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7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externes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2015 :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174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adhérents, dont 4 externes		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2014 : 184 adhérents, dont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7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externes	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</p:txBody>
      </p:sp>
      <p:sp>
        <p:nvSpPr>
          <p:cNvPr id="3" name="Text Box 21"/>
          <p:cNvSpPr/>
          <p:nvPr/>
        </p:nvSpPr>
        <p:spPr>
          <a:xfrm>
            <a:off x="196850" y="109538"/>
            <a:ext cx="6732588" cy="7080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>
              <a:spcBef>
                <a:spcPts val="1001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  <a:defRPr sz="1800"/>
            </a:pPr>
            <a:r>
              <a:rPr lang="fr-FR" sz="1600" b="1" dirty="0">
                <a:solidFill>
                  <a:srgbClr val="00B050"/>
                </a:solidFill>
                <a:latin typeface="Arial" pitchFamily="18"/>
                <a:ea typeface="MS Gothic" pitchFamily="2"/>
              </a:rPr>
              <a:t>IODE – Budget - trésorerie</a:t>
            </a:r>
          </a:p>
          <a:p>
            <a:pPr>
              <a:spcBef>
                <a:spcPts val="1001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  <a:defRPr sz="1800"/>
            </a:pPr>
            <a:r>
              <a:rPr lang="fr-FR" sz="1600" b="1" dirty="0">
                <a:solidFill>
                  <a:srgbClr val="00B050"/>
                </a:solidFill>
                <a:latin typeface="Arial" pitchFamily="18"/>
                <a:ea typeface="MS Gothic" pitchFamily="2"/>
              </a:rPr>
              <a:t>Bilan </a:t>
            </a:r>
            <a:r>
              <a:rPr lang="fr-FR" sz="1600" b="1" dirty="0" smtClean="0">
                <a:solidFill>
                  <a:srgbClr val="00B050"/>
                </a:solidFill>
                <a:latin typeface="Arial" pitchFamily="18"/>
                <a:ea typeface="MS Gothic" pitchFamily="2"/>
              </a:rPr>
              <a:t>2018</a:t>
            </a:r>
            <a:endParaRPr lang="fr-FR" sz="1600" b="1" dirty="0">
              <a:solidFill>
                <a:srgbClr val="00B050"/>
              </a:solidFill>
              <a:latin typeface="Arial" pitchFamily="18"/>
              <a:ea typeface="MS Gothic" pitchFamily="2"/>
            </a:endParaRPr>
          </a:p>
        </p:txBody>
      </p:sp>
      <p:sp>
        <p:nvSpPr>
          <p:cNvPr id="4" name="AutoShape 9"/>
          <p:cNvSpPr/>
          <p:nvPr/>
        </p:nvSpPr>
        <p:spPr>
          <a:xfrm>
            <a:off x="168275" y="-182563"/>
            <a:ext cx="304800" cy="3048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AutoShape 11"/>
          <p:cNvSpPr/>
          <p:nvPr/>
        </p:nvSpPr>
        <p:spPr>
          <a:xfrm>
            <a:off x="320675" y="-30163"/>
            <a:ext cx="304800" cy="3048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1403648" y="2564904"/>
          <a:ext cx="5832648" cy="249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360"/>
                <a:gridCol w="1035088"/>
                <a:gridCol w="864096"/>
                <a:gridCol w="936104"/>
              </a:tblGrid>
              <a:tr h="3707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Activité </a:t>
                      </a:r>
                      <a:endParaRPr lang="fr-FR" sz="1800" dirty="0"/>
                    </a:p>
                  </a:txBody>
                  <a:tcPr marT="45714" marB="45714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Nombre</a:t>
                      </a:r>
                      <a:r>
                        <a:rPr lang="fr-FR" sz="1800" dirty="0" smtClean="0"/>
                        <a:t> d’adhérents</a:t>
                      </a:r>
                    </a:p>
                    <a:p>
                      <a:pPr algn="ctr"/>
                      <a:r>
                        <a:rPr lang="fr-FR" sz="1800" dirty="0" smtClean="0"/>
                        <a:t>2017       2018       2019</a:t>
                      </a:r>
                      <a:endParaRPr lang="fr-FR" sz="1800" dirty="0"/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AMAP</a:t>
                      </a:r>
                      <a:endParaRPr lang="fr-F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52</a:t>
                      </a:r>
                      <a:endParaRPr lang="fr-F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Location outils</a:t>
                      </a:r>
                      <a:endParaRPr lang="fr-F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33</a:t>
                      </a:r>
                      <a:endParaRPr lang="fr-F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Stage</a:t>
                      </a:r>
                      <a:r>
                        <a:rPr lang="fr-FR" sz="1800" baseline="0" dirty="0" smtClean="0"/>
                        <a:t> jardin</a:t>
                      </a:r>
                      <a:endParaRPr lang="fr-F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22</a:t>
                      </a:r>
                      <a:endParaRPr lang="fr-F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Stage </a:t>
                      </a:r>
                      <a:r>
                        <a:rPr lang="fr-FR" sz="1800" dirty="0" err="1" smtClean="0"/>
                        <a:t>permaculture</a:t>
                      </a:r>
                      <a:endParaRPr lang="fr-F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22</a:t>
                      </a:r>
                      <a:endParaRPr lang="fr-F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Juste </a:t>
                      </a:r>
                      <a:r>
                        <a:rPr lang="fr-FR" sz="1800" dirty="0" err="1" smtClean="0"/>
                        <a:t>sympatisant</a:t>
                      </a:r>
                      <a:endParaRPr lang="fr-F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12</a:t>
                      </a:r>
                      <a:endParaRPr lang="fr-F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35873" name="ZoneTexte 6"/>
          <p:cNvSpPr txBox="1">
            <a:spLocks noChangeArrowheads="1"/>
          </p:cNvSpPr>
          <p:nvPr/>
        </p:nvSpPr>
        <p:spPr bwMode="auto">
          <a:xfrm>
            <a:off x="320675" y="5573713"/>
            <a:ext cx="5546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Pour s’inscrire à IODE: </a:t>
            </a:r>
          </a:p>
          <a:p>
            <a:r>
              <a:rPr lang="fr-FR" altLang="fr-FR">
                <a:solidFill>
                  <a:srgbClr val="000000"/>
                </a:solidFill>
                <a:hlinkClick r:id="rId3"/>
              </a:rPr>
              <a:t>http://lac.ceairbus.com/iode/adhesion.php</a:t>
            </a:r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0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68275" y="836613"/>
            <a:ext cx="5051425" cy="38662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	     Recettes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2018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smtClean="0">
                <a:solidFill>
                  <a:srgbClr val="000000"/>
                </a:solidFill>
              </a:rPr>
              <a:t>2017)</a:t>
            </a:r>
            <a:endParaRPr lang="fr-FR" sz="1400" i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Adhésions Iode	 + LAC 	          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1575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smtClean="0">
                <a:solidFill>
                  <a:srgbClr val="000000"/>
                </a:solidFill>
              </a:rPr>
              <a:t>1745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Subvention LAC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fonctionement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:</a:t>
            </a:r>
            <a:r>
              <a:rPr lang="fr-FR" sz="1600" b="1" dirty="0" smtClean="0">
                <a:solidFill>
                  <a:srgbClr val="0070C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2500</a:t>
            </a:r>
            <a:r>
              <a:rPr lang="fr-FR" sz="1600" b="1" dirty="0" smtClean="0">
                <a:solidFill>
                  <a:srgbClr val="0070C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</a:t>
            </a:r>
            <a:r>
              <a:rPr lang="fr-FR" sz="1400" i="1" dirty="0">
                <a:solidFill>
                  <a:srgbClr val="000000"/>
                </a:solidFill>
              </a:rPr>
              <a:t>(2500 €)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Subvention LAC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investissement:</a:t>
            </a:r>
            <a:r>
              <a:rPr lang="fr-FR" sz="1600" b="1" dirty="0" smtClean="0">
                <a:solidFill>
                  <a:srgbClr val="0070C0"/>
                </a:solidFill>
                <a:latin typeface="Times New Roman" pitchFamily="18"/>
                <a:ea typeface="MS Gothic" pitchFamily="2"/>
              </a:rPr>
              <a:t>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200</a:t>
            </a:r>
            <a:r>
              <a:rPr lang="fr-FR" sz="1600" b="1" dirty="0" smtClean="0">
                <a:solidFill>
                  <a:srgbClr val="0070C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</a:t>
            </a:r>
            <a:r>
              <a:rPr lang="fr-FR" sz="1400" i="1" dirty="0" smtClean="0">
                <a:solidFill>
                  <a:srgbClr val="000000"/>
                </a:solidFill>
              </a:rPr>
              <a:t>(0 </a:t>
            </a:r>
            <a:r>
              <a:rPr lang="fr-FR" sz="1400" i="1" dirty="0">
                <a:solidFill>
                  <a:srgbClr val="000000"/>
                </a:solidFill>
              </a:rPr>
              <a:t>€</a:t>
            </a:r>
            <a:r>
              <a:rPr lang="fr-FR" sz="1400" i="1" dirty="0" smtClean="0">
                <a:solidFill>
                  <a:srgbClr val="000000"/>
                </a:solidFill>
              </a:rPr>
              <a:t>)</a:t>
            </a:r>
            <a:endParaRPr lang="fr-FR" sz="1400" i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Subvention LAC exceptionnelle  1500 € </a:t>
            </a:r>
            <a:r>
              <a:rPr lang="fr-FR" sz="1600" i="1" dirty="0">
                <a:solidFill>
                  <a:srgbClr val="000000"/>
                </a:solidFill>
              </a:rPr>
              <a:t>(0 €</a:t>
            </a:r>
            <a:r>
              <a:rPr lang="fr-FR" sz="1600" i="1" dirty="0" smtClean="0">
                <a:solidFill>
                  <a:srgbClr val="000000"/>
                </a:solidFill>
              </a:rPr>
              <a:t>)</a:t>
            </a:r>
            <a:endParaRPr lang="fr-FR" sz="1600" b="1" dirty="0" smtClean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Jardin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                              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540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€ </a:t>
            </a:r>
            <a:r>
              <a:rPr lang="fr-FR" sz="1400" i="1" dirty="0" smtClean="0">
                <a:solidFill>
                  <a:srgbClr val="000000"/>
                </a:solidFill>
              </a:rPr>
              <a:t>(</a:t>
            </a:r>
            <a:r>
              <a:rPr lang="fr-FR" sz="1400" i="1" dirty="0" smtClean="0">
                <a:solidFill>
                  <a:schemeClr val="tx1"/>
                </a:solidFill>
              </a:rPr>
              <a:t>1080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Permaculture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                  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1000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smtClean="0">
                <a:solidFill>
                  <a:schemeClr val="tx1"/>
                </a:solidFill>
              </a:rPr>
              <a:t>120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Locations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appareils : 		   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135</a:t>
            </a:r>
            <a:r>
              <a:rPr lang="fr-FR" sz="1600" b="1" dirty="0" smtClean="0">
                <a:solidFill>
                  <a:srgbClr val="0070C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</a:t>
            </a:r>
            <a:r>
              <a:rPr lang="fr-FR" sz="1400" i="1" dirty="0" smtClean="0">
                <a:solidFill>
                  <a:srgbClr val="000000"/>
                </a:solidFill>
              </a:rPr>
              <a:t>(210 </a:t>
            </a:r>
            <a:r>
              <a:rPr lang="fr-FR" sz="1400" i="1" dirty="0">
                <a:solidFill>
                  <a:srgbClr val="000000"/>
                </a:solidFill>
              </a:rPr>
              <a:t>€</a:t>
            </a:r>
            <a:r>
              <a:rPr lang="fr-FR" sz="1400" i="1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Commande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paille		  	   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262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smtClean="0">
                <a:solidFill>
                  <a:srgbClr val="000000"/>
                </a:solidFill>
              </a:rPr>
              <a:t>140 €)</a:t>
            </a:r>
            <a:endParaRPr lang="fr-FR" sz="1400" i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Stage vélo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  	  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    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150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</a:t>
            </a:r>
            <a:r>
              <a:rPr lang="fr-FR" sz="1400" i="1" dirty="0" smtClean="0">
                <a:solidFill>
                  <a:srgbClr val="000000"/>
                </a:solidFill>
              </a:rPr>
              <a:t>(0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                               Total :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7862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  <a:r>
              <a:rPr lang="fr-FR" sz="1400" i="1" dirty="0">
                <a:solidFill>
                  <a:srgbClr val="000000"/>
                </a:solidFill>
              </a:rPr>
              <a:t> (</a:t>
            </a:r>
            <a:r>
              <a:rPr lang="fr-FR" sz="1400" i="1" dirty="0" smtClean="0">
                <a:solidFill>
                  <a:srgbClr val="000000"/>
                </a:solidFill>
              </a:rPr>
              <a:t>5795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</a:p>
        </p:txBody>
      </p:sp>
      <p:sp>
        <p:nvSpPr>
          <p:cNvPr id="3" name="Text Box 21"/>
          <p:cNvSpPr/>
          <p:nvPr/>
        </p:nvSpPr>
        <p:spPr>
          <a:xfrm>
            <a:off x="196850" y="109538"/>
            <a:ext cx="6732588" cy="7080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>
              <a:spcBef>
                <a:spcPts val="1001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  <a:defRPr sz="1800"/>
            </a:pPr>
            <a:r>
              <a:rPr lang="fr-FR" sz="1600" b="1" dirty="0">
                <a:solidFill>
                  <a:srgbClr val="00B050"/>
                </a:solidFill>
                <a:latin typeface="Arial" pitchFamily="18"/>
                <a:ea typeface="MS Gothic" pitchFamily="2"/>
              </a:rPr>
              <a:t>IODE – Budget - trésorerie</a:t>
            </a:r>
          </a:p>
          <a:p>
            <a:pPr>
              <a:spcBef>
                <a:spcPts val="1001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  <a:defRPr sz="1800"/>
            </a:pPr>
            <a:r>
              <a:rPr lang="fr-FR" sz="1600" b="1" dirty="0">
                <a:solidFill>
                  <a:srgbClr val="00B050"/>
                </a:solidFill>
                <a:latin typeface="Arial" pitchFamily="18"/>
                <a:ea typeface="MS Gothic" pitchFamily="2"/>
              </a:rPr>
              <a:t>Bilan </a:t>
            </a:r>
            <a:r>
              <a:rPr lang="fr-FR" sz="1600" b="1" dirty="0" smtClean="0">
                <a:solidFill>
                  <a:srgbClr val="00B050"/>
                </a:solidFill>
                <a:latin typeface="Arial" pitchFamily="18"/>
                <a:ea typeface="MS Gothic" pitchFamily="2"/>
              </a:rPr>
              <a:t>2018</a:t>
            </a:r>
            <a:endParaRPr lang="fr-FR" sz="1600" b="1" dirty="0">
              <a:solidFill>
                <a:srgbClr val="00B050"/>
              </a:solidFill>
              <a:latin typeface="Arial" pitchFamily="18"/>
              <a:ea typeface="MS Gothic" pitchFamily="2"/>
            </a:endParaRPr>
          </a:p>
        </p:txBody>
      </p:sp>
      <p:sp>
        <p:nvSpPr>
          <p:cNvPr id="4" name="AutoShape 9"/>
          <p:cNvSpPr/>
          <p:nvPr/>
        </p:nvSpPr>
        <p:spPr>
          <a:xfrm>
            <a:off x="168275" y="-182563"/>
            <a:ext cx="304800" cy="3048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AutoShape 11"/>
          <p:cNvSpPr/>
          <p:nvPr/>
        </p:nvSpPr>
        <p:spPr>
          <a:xfrm>
            <a:off x="320675" y="-30163"/>
            <a:ext cx="304800" cy="3048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Rectangle 13"/>
          <p:cNvSpPr/>
          <p:nvPr/>
        </p:nvSpPr>
        <p:spPr>
          <a:xfrm rot="9000">
            <a:off x="4474602" y="1063267"/>
            <a:ext cx="4251325" cy="38662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Dépenses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2018 </a:t>
            </a:r>
            <a:r>
              <a:rPr lang="fr-FR" sz="1600" i="1" dirty="0">
                <a:solidFill>
                  <a:srgbClr val="000000"/>
                </a:solidFill>
              </a:rPr>
              <a:t>(</a:t>
            </a:r>
            <a:r>
              <a:rPr lang="fr-FR" sz="1600" i="1" dirty="0" smtClean="0">
                <a:solidFill>
                  <a:srgbClr val="000000"/>
                </a:solidFill>
              </a:rPr>
              <a:t>2017)</a:t>
            </a: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Remboursement adhésions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LAC: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955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€  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smtClean="0">
                <a:solidFill>
                  <a:srgbClr val="000000"/>
                </a:solidFill>
              </a:rPr>
              <a:t>810 €)</a:t>
            </a:r>
            <a:endParaRPr lang="fr-FR" sz="1400" i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Frais bancaires :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	    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67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</a:t>
            </a:r>
            <a:r>
              <a:rPr lang="fr-FR" sz="1400" i="1" dirty="0" smtClean="0">
                <a:solidFill>
                  <a:srgbClr val="000000"/>
                </a:solidFill>
              </a:rPr>
              <a:t>(60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Jardin : 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 			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3158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400" i="1" dirty="0" smtClean="0">
                <a:solidFill>
                  <a:srgbClr val="000000"/>
                </a:solidFill>
              </a:rPr>
              <a:t>(</a:t>
            </a:r>
            <a:r>
              <a:rPr lang="fr-FR" sz="1400" i="1" dirty="0" smtClean="0">
                <a:solidFill>
                  <a:schemeClr val="tx1"/>
                </a:solidFill>
              </a:rPr>
              <a:t>2055</a:t>
            </a:r>
            <a:r>
              <a:rPr lang="fr-FR" sz="1400" i="1" dirty="0" smtClean="0">
                <a:solidFill>
                  <a:srgbClr val="000000"/>
                </a:solidFill>
              </a:rPr>
              <a:t>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Permaculture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:  	 	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1753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</a:t>
            </a:r>
            <a:r>
              <a:rPr lang="fr-FR" sz="1400" i="1" dirty="0" smtClean="0">
                <a:solidFill>
                  <a:srgbClr val="000000"/>
                </a:solidFill>
              </a:rPr>
              <a:t>(</a:t>
            </a:r>
            <a:r>
              <a:rPr lang="fr-FR" sz="1400" i="1" dirty="0" smtClean="0">
                <a:solidFill>
                  <a:schemeClr val="tx1"/>
                </a:solidFill>
              </a:rPr>
              <a:t>840</a:t>
            </a:r>
            <a:r>
              <a:rPr lang="fr-FR" sz="1400" i="1" dirty="0" smtClean="0">
                <a:solidFill>
                  <a:srgbClr val="000000"/>
                </a:solidFill>
              </a:rPr>
              <a:t>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Achat appareils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473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</a:t>
            </a:r>
            <a:r>
              <a:rPr lang="fr-FR" sz="1400" i="1" dirty="0" smtClean="0">
                <a:solidFill>
                  <a:srgbClr val="000000"/>
                </a:solidFill>
              </a:rPr>
              <a:t>(141 </a:t>
            </a:r>
            <a:r>
              <a:rPr lang="fr-FR" sz="1400" i="1" dirty="0">
                <a:solidFill>
                  <a:srgbClr val="000000"/>
                </a:solidFill>
              </a:rPr>
              <a:t>€</a:t>
            </a:r>
            <a:r>
              <a:rPr lang="fr-FR" sz="1400" i="1" dirty="0" smtClean="0">
                <a:solidFill>
                  <a:srgbClr val="000000"/>
                </a:solidFill>
              </a:rPr>
              <a:t>)</a:t>
            </a:r>
            <a:endParaRPr lang="fr-FR" sz="1600" b="1" dirty="0" smtClean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Commande paille 		             </a:t>
            </a:r>
            <a:r>
              <a:rPr lang="fr-FR" sz="1600" b="1" dirty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420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€   </a:t>
            </a:r>
            <a:r>
              <a:rPr lang="fr-FR" sz="1400" i="1" dirty="0">
                <a:solidFill>
                  <a:srgbClr val="000000"/>
                </a:solidFill>
              </a:rPr>
              <a:t>(141 €)</a:t>
            </a: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Fonctionnement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:		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 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101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400" i="1" dirty="0" smtClean="0">
                <a:solidFill>
                  <a:srgbClr val="000000"/>
                </a:solidFill>
              </a:rPr>
              <a:t>(466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Vélo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(kits + cours)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 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968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400" i="1" dirty="0" smtClean="0">
                <a:solidFill>
                  <a:srgbClr val="000000"/>
                </a:solidFill>
              </a:rPr>
              <a:t>(119 </a:t>
            </a:r>
            <a:r>
              <a:rPr lang="fr-FR" sz="1400" i="1" dirty="0">
                <a:solidFill>
                  <a:srgbClr val="000000"/>
                </a:solidFill>
              </a:rPr>
              <a:t>€</a:t>
            </a:r>
            <a:r>
              <a:rPr lang="fr-FR" sz="1400" i="1" dirty="0" smtClean="0">
                <a:solidFill>
                  <a:srgbClr val="000000"/>
                </a:solidFill>
              </a:rPr>
              <a:t>)</a:t>
            </a:r>
            <a:br>
              <a:rPr lang="fr-FR" sz="1400" i="1" dirty="0" smtClean="0">
                <a:solidFill>
                  <a:srgbClr val="000000"/>
                </a:solidFill>
              </a:rPr>
            </a:b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Cuisine végétarienne            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285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</a:t>
            </a:r>
            <a:r>
              <a:rPr lang="fr-FR" sz="1400" i="1" dirty="0" smtClean="0">
                <a:solidFill>
                  <a:srgbClr val="000000"/>
                </a:solidFill>
              </a:rPr>
              <a:t>(</a:t>
            </a:r>
            <a:r>
              <a:rPr lang="fr-FR" sz="1400" i="1" dirty="0">
                <a:solidFill>
                  <a:srgbClr val="000000"/>
                </a:solidFill>
              </a:rPr>
              <a:t>0 €)</a:t>
            </a:r>
            <a:br>
              <a:rPr lang="fr-FR" sz="1400" i="1" dirty="0">
                <a:solidFill>
                  <a:srgbClr val="000000"/>
                </a:solidFill>
              </a:rPr>
            </a:b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Anniversaire 10 ans           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4031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</a:t>
            </a:r>
            <a:r>
              <a:rPr lang="fr-FR" sz="1400" i="1" dirty="0" smtClean="0">
                <a:solidFill>
                  <a:srgbClr val="000000"/>
                </a:solidFill>
              </a:rPr>
              <a:t>(</a:t>
            </a:r>
            <a:r>
              <a:rPr lang="fr-FR" sz="1400" i="1" dirty="0">
                <a:solidFill>
                  <a:srgbClr val="000000"/>
                </a:solidFill>
              </a:rPr>
              <a:t>0</a:t>
            </a:r>
            <a:r>
              <a:rPr lang="fr-FR" sz="1400" i="1" dirty="0" smtClean="0">
                <a:solidFill>
                  <a:srgbClr val="000000"/>
                </a:solidFill>
              </a:rPr>
              <a:t>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Matériaux éolienne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	        </a:t>
            </a:r>
            <a:r>
              <a:rPr lang="fr-FR" sz="1600" b="1" dirty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0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 </a:t>
            </a:r>
            <a:r>
              <a:rPr lang="fr-FR" sz="1400" i="1" dirty="0" smtClean="0">
                <a:solidFill>
                  <a:srgbClr val="000000"/>
                </a:solidFill>
              </a:rPr>
              <a:t>(168 </a:t>
            </a:r>
            <a:r>
              <a:rPr lang="fr-FR" sz="1400" i="1" dirty="0">
                <a:solidFill>
                  <a:srgbClr val="000000"/>
                </a:solidFill>
              </a:rPr>
              <a:t>€)</a:t>
            </a: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	          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Total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: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/>
                <a:ea typeface="MS Gothic" pitchFamily="2"/>
              </a:rPr>
              <a:t>12211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  </a:t>
            </a:r>
            <a:r>
              <a:rPr lang="fr-FR" sz="1400" i="1" dirty="0" smtClean="0">
                <a:solidFill>
                  <a:srgbClr val="000000"/>
                </a:solidFill>
              </a:rPr>
              <a:t>(4659 €)</a:t>
            </a:r>
            <a:endParaRPr lang="fr-FR" sz="1400" i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</p:txBody>
      </p:sp>
      <p:sp>
        <p:nvSpPr>
          <p:cNvPr id="36871" name="ZoneTexte 8"/>
          <p:cNvSpPr txBox="1">
            <a:spLocks noChangeArrowheads="1"/>
          </p:cNvSpPr>
          <p:nvPr/>
        </p:nvSpPr>
        <p:spPr bwMode="auto">
          <a:xfrm>
            <a:off x="337234" y="5142353"/>
            <a:ext cx="43877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dirty="0">
                <a:solidFill>
                  <a:srgbClr val="000000"/>
                </a:solidFill>
              </a:rPr>
              <a:t>En compte au     </a:t>
            </a:r>
            <a:r>
              <a:rPr lang="fr-FR" altLang="fr-FR" sz="1800" dirty="0" smtClean="0">
                <a:solidFill>
                  <a:srgbClr val="000000"/>
                </a:solidFill>
              </a:rPr>
              <a:t>01/01/2018 </a:t>
            </a:r>
            <a:r>
              <a:rPr lang="fr-FR" altLang="fr-FR" sz="1800" dirty="0">
                <a:solidFill>
                  <a:srgbClr val="000000"/>
                </a:solidFill>
              </a:rPr>
              <a:t>: </a:t>
            </a:r>
            <a:r>
              <a:rPr lang="fr-FR" altLang="fr-FR" sz="1800" b="1" dirty="0">
                <a:solidFill>
                  <a:schemeClr val="tx1"/>
                </a:solidFill>
              </a:rPr>
              <a:t>4826</a:t>
            </a:r>
            <a:r>
              <a:rPr lang="fr-FR" altLang="fr-FR" sz="1800" b="1" dirty="0">
                <a:solidFill>
                  <a:srgbClr val="FF0000"/>
                </a:solidFill>
              </a:rPr>
              <a:t> 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€ </a:t>
            </a:r>
            <a:r>
              <a:rPr lang="fr-FR" altLang="fr-FR" sz="1400" i="1" dirty="0" smtClean="0">
                <a:solidFill>
                  <a:srgbClr val="000000"/>
                </a:solidFill>
              </a:rPr>
              <a:t>(3690 </a:t>
            </a:r>
            <a:r>
              <a:rPr lang="fr-FR" altLang="fr-FR" sz="1400" i="1" dirty="0">
                <a:solidFill>
                  <a:srgbClr val="000000"/>
                </a:solidFill>
              </a:rPr>
              <a:t>€)</a:t>
            </a:r>
          </a:p>
          <a:p>
            <a:r>
              <a:rPr lang="fr-FR" altLang="fr-FR" sz="1800" dirty="0" smtClean="0">
                <a:solidFill>
                  <a:srgbClr val="000000"/>
                </a:solidFill>
              </a:rPr>
              <a:t>                           31/12/2018 </a:t>
            </a:r>
            <a:r>
              <a:rPr lang="fr-FR" altLang="fr-FR" sz="1800" dirty="0">
                <a:solidFill>
                  <a:srgbClr val="000000"/>
                </a:solidFill>
              </a:rPr>
              <a:t>: </a:t>
            </a:r>
            <a:r>
              <a:rPr lang="fr-FR" altLang="fr-FR" sz="1800" b="1" dirty="0" smtClean="0">
                <a:solidFill>
                  <a:schemeClr val="tx1"/>
                </a:solidFill>
              </a:rPr>
              <a:t>482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€</a:t>
            </a:r>
            <a:r>
              <a:rPr lang="fr-FR" altLang="fr-FR" sz="1800" dirty="0" smtClean="0">
                <a:solidFill>
                  <a:srgbClr val="000000"/>
                </a:solidFill>
              </a:rPr>
              <a:t> </a:t>
            </a:r>
            <a:r>
              <a:rPr lang="fr-FR" altLang="fr-FR" sz="1400" i="1" dirty="0" smtClean="0">
                <a:solidFill>
                  <a:srgbClr val="000000"/>
                </a:solidFill>
              </a:rPr>
              <a:t>(4826 </a:t>
            </a:r>
            <a:r>
              <a:rPr lang="fr-FR" altLang="fr-FR" sz="1400" i="1" dirty="0">
                <a:solidFill>
                  <a:srgbClr val="000000"/>
                </a:solidFill>
              </a:rPr>
              <a:t>€)     </a:t>
            </a:r>
          </a:p>
          <a:p>
            <a:r>
              <a:rPr lang="fr-FR" altLang="fr-FR" sz="1800" dirty="0" smtClean="0">
                <a:solidFill>
                  <a:srgbClr val="000000"/>
                </a:solidFill>
              </a:rPr>
              <a:t>Bilan exercice                      -</a:t>
            </a:r>
            <a:r>
              <a:rPr lang="fr-FR" altLang="fr-FR" sz="1800" b="1" dirty="0" smtClean="0">
                <a:solidFill>
                  <a:schemeClr val="tx1"/>
                </a:solidFill>
              </a:rPr>
              <a:t>4344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€</a:t>
            </a:r>
            <a:r>
              <a:rPr lang="fr-FR" altLang="fr-FR" sz="1800" dirty="0" smtClean="0">
                <a:solidFill>
                  <a:srgbClr val="000000"/>
                </a:solidFill>
              </a:rPr>
              <a:t> </a:t>
            </a:r>
            <a:r>
              <a:rPr lang="fr-FR" altLang="fr-FR" sz="1400" i="1" dirty="0" smtClean="0">
                <a:solidFill>
                  <a:srgbClr val="000000"/>
                </a:solidFill>
              </a:rPr>
              <a:t>(+1136 €)</a:t>
            </a:r>
            <a:endParaRPr lang="fr-FR" altLang="fr-F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89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42517" y="1217613"/>
            <a:ext cx="6563965" cy="38662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2019 : 150 adhérents prévus 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(153 à ce jour dont 129 à jour de cotisation)</a:t>
            </a:r>
            <a:b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</a:b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</a:t>
            </a: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	     Recettes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2019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prévues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Subvention LAC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fonctionnement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2700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Subvention LAC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investissement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400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Adhésions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Iode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(150 adhésions prévues)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750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Cours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Jardin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(11 stagiaires)		        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540 €</a:t>
            </a:r>
            <a:endParaRPr lang="fr-FR" sz="1600" dirty="0" smtClean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Cours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Permaculture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(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14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stagiaires)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560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Cours cuisine végétarienne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(14 stagiaires)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: 200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Stage vélo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:                                                      100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                          	       Total :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5250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</p:txBody>
      </p:sp>
      <p:sp>
        <p:nvSpPr>
          <p:cNvPr id="3" name="Text Box 21"/>
          <p:cNvSpPr/>
          <p:nvPr/>
        </p:nvSpPr>
        <p:spPr>
          <a:xfrm>
            <a:off x="196850" y="109538"/>
            <a:ext cx="6732588" cy="7080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>
              <a:spcBef>
                <a:spcPts val="1001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  <a:defRPr sz="1800"/>
            </a:pPr>
            <a:r>
              <a:rPr lang="fr-FR" sz="1600" b="1" dirty="0">
                <a:solidFill>
                  <a:srgbClr val="00B050"/>
                </a:solidFill>
                <a:latin typeface="Arial" pitchFamily="18"/>
                <a:ea typeface="MS Gothic" pitchFamily="2"/>
              </a:rPr>
              <a:t>IODE – Budget - trésorerie</a:t>
            </a:r>
          </a:p>
          <a:p>
            <a:pPr>
              <a:spcBef>
                <a:spcPts val="1001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  <a:defRPr sz="1800"/>
            </a:pPr>
            <a:r>
              <a:rPr lang="fr-FR" sz="1600" b="1" dirty="0">
                <a:solidFill>
                  <a:srgbClr val="00B050"/>
                </a:solidFill>
                <a:latin typeface="Arial" pitchFamily="18"/>
                <a:ea typeface="MS Gothic" pitchFamily="2"/>
              </a:rPr>
              <a:t>Prévisions </a:t>
            </a:r>
            <a:r>
              <a:rPr lang="fr-FR" sz="1600" b="1" dirty="0" smtClean="0">
                <a:solidFill>
                  <a:srgbClr val="00B050"/>
                </a:solidFill>
                <a:latin typeface="Arial" pitchFamily="18"/>
                <a:ea typeface="MS Gothic" pitchFamily="2"/>
              </a:rPr>
              <a:t>2019</a:t>
            </a:r>
            <a:endParaRPr lang="fr-FR" sz="1600" b="1" dirty="0">
              <a:solidFill>
                <a:srgbClr val="00B050"/>
              </a:solidFill>
              <a:latin typeface="Arial" pitchFamily="18"/>
              <a:ea typeface="MS Gothic" pitchFamily="2"/>
            </a:endParaRPr>
          </a:p>
        </p:txBody>
      </p:sp>
      <p:sp>
        <p:nvSpPr>
          <p:cNvPr id="4" name="AutoShape 9"/>
          <p:cNvSpPr/>
          <p:nvPr/>
        </p:nvSpPr>
        <p:spPr>
          <a:xfrm>
            <a:off x="168275" y="198438"/>
            <a:ext cx="304800" cy="30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AutoShape 11"/>
          <p:cNvSpPr/>
          <p:nvPr/>
        </p:nvSpPr>
        <p:spPr>
          <a:xfrm>
            <a:off x="320675" y="350838"/>
            <a:ext cx="304800" cy="30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Rectangle 13"/>
          <p:cNvSpPr/>
          <p:nvPr/>
        </p:nvSpPr>
        <p:spPr>
          <a:xfrm rot="9000">
            <a:off x="4612991" y="1758151"/>
            <a:ext cx="4540198" cy="33943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Dépenses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2019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prévues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Film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"après-demain"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à la salle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Nougaro      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250 €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Achat outils					   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400 €             </a:t>
            </a: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Cours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Jardin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11 stagiaires)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          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2100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Cours </a:t>
            </a:r>
            <a:r>
              <a:rPr lang="fr-FR" sz="1600" b="1" dirty="0" err="1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Permaculture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(14 stagiaires)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        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1050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Cours cuisine végétarienne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(14 stagiaires)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: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400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AMAP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:		                     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             100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Site internet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                                       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100 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3 conférences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(alimentation, finance, énergie)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500 €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Vélo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(stage + kits)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                                              350 € 		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			                        Total :     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5250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</p:txBody>
      </p:sp>
      <p:sp>
        <p:nvSpPr>
          <p:cNvPr id="37895" name="ZoneTexte 8"/>
          <p:cNvSpPr txBox="1">
            <a:spLocks noChangeArrowheads="1"/>
          </p:cNvSpPr>
          <p:nvPr/>
        </p:nvSpPr>
        <p:spPr bwMode="auto">
          <a:xfrm>
            <a:off x="2674938" y="4930775"/>
            <a:ext cx="5102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dirty="0">
                <a:solidFill>
                  <a:srgbClr val="000000"/>
                </a:solidFill>
              </a:rPr>
              <a:t>En compte au     </a:t>
            </a:r>
            <a:r>
              <a:rPr lang="fr-FR" altLang="fr-FR" sz="1800" dirty="0" smtClean="0">
                <a:solidFill>
                  <a:srgbClr val="000000"/>
                </a:solidFill>
              </a:rPr>
              <a:t>9/04/2019 </a:t>
            </a:r>
            <a:r>
              <a:rPr lang="fr-FR" altLang="fr-FR" sz="1800" dirty="0">
                <a:solidFill>
                  <a:srgbClr val="000000"/>
                </a:solidFill>
              </a:rPr>
              <a:t>: 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2890€</a:t>
            </a:r>
            <a:r>
              <a:rPr lang="fr-FR" altLang="fr-FR" sz="1800" dirty="0" smtClean="0">
                <a:solidFill>
                  <a:srgbClr val="000000"/>
                </a:solidFill>
              </a:rPr>
              <a:t> </a:t>
            </a:r>
            <a:r>
              <a:rPr lang="fr-FR" altLang="fr-FR" sz="1400" i="1" dirty="0" smtClean="0">
                <a:solidFill>
                  <a:srgbClr val="000000"/>
                </a:solidFill>
              </a:rPr>
              <a:t>(4286 </a:t>
            </a:r>
            <a:r>
              <a:rPr lang="fr-FR" altLang="fr-FR" sz="1400" i="1" dirty="0">
                <a:solidFill>
                  <a:srgbClr val="000000"/>
                </a:solidFill>
              </a:rPr>
              <a:t>€ </a:t>
            </a:r>
            <a:r>
              <a:rPr lang="fr-FR" altLang="fr-FR" sz="1400" i="1" dirty="0" smtClean="0">
                <a:solidFill>
                  <a:srgbClr val="000000"/>
                </a:solidFill>
              </a:rPr>
              <a:t>au 7/04/2018)</a:t>
            </a:r>
            <a:endParaRPr lang="fr-FR" altLang="fr-FR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22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ChangeArrowheads="1"/>
          </p:cNvSpPr>
          <p:nvPr/>
        </p:nvSpPr>
        <p:spPr bwMode="auto">
          <a:xfrm>
            <a:off x="107950" y="1003300"/>
            <a:ext cx="9036050" cy="4567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00B050"/>
                </a:solidFill>
                <a:latin typeface="Arial" pitchFamily="34" charset="0"/>
                <a:ea typeface="MS Gothic"/>
              </a:rPr>
              <a:t>Membres actuels du </a:t>
            </a:r>
            <a:r>
              <a:rPr lang="fr-FR" sz="1600" b="1" dirty="0">
                <a:solidFill>
                  <a:srgbClr val="00B050"/>
                </a:solidFill>
                <a:latin typeface="Arial" pitchFamily="34" charset="0"/>
                <a:ea typeface="MS Gothic"/>
              </a:rPr>
              <a:t>CA: </a:t>
            </a:r>
            <a:endParaRPr lang="fr-FR" sz="1600" b="1" dirty="0">
              <a:solidFill>
                <a:srgbClr val="00B050"/>
              </a:solidFill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</a:rPr>
              <a:t>Bruno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Lamberet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  <a:sym typeface="Wingdings" pitchFamily="2" charset="2"/>
              </a:rPr>
              <a:t>,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  <a:sym typeface="Wingdings" pitchFamily="2" charset="2"/>
              </a:rPr>
              <a:t>Pierre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  <a:sym typeface="Wingdings" pitchFamily="2" charset="2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  <a:sym typeface="Wingdings" pitchFamily="2" charset="2"/>
              </a:rPr>
              <a:t>Bibaud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  <a:sym typeface="Wingdings" pitchFamily="2" charset="2"/>
              </a:rPr>
              <a:t>,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Marie-Pierre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 Cassagne, 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</a:rPr>
              <a:t>Didier</a:t>
            </a:r>
            <a:r>
              <a:rPr lang="fr-FR" sz="1600" dirty="0">
                <a:solidFill>
                  <a:srgbClr val="00B050"/>
                </a:solidFill>
                <a:latin typeface="Arial" pitchFamily="34" charset="0"/>
                <a:ea typeface="MS Gothic"/>
              </a:rPr>
              <a:t> </a:t>
            </a:r>
            <a:r>
              <a:rPr lang="fr-F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</a:rPr>
              <a:t>Litoux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</a:rPr>
              <a:t>,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Nicolas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</a:rPr>
              <a:t>Briand,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  <a:sym typeface="Wingdings" pitchFamily="2" charset="2"/>
              </a:rPr>
              <a:t> </a:t>
            </a:r>
            <a:endParaRPr lang="fr-FR" sz="1600" dirty="0">
              <a:solidFill>
                <a:schemeClr val="tx1"/>
              </a:solidFill>
              <a:latin typeface="Arial" pitchFamily="34" charset="0"/>
              <a:ea typeface="MS Gothic"/>
              <a:sym typeface="Wingdings" pitchFamily="2" charset="2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Boris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itchFamily="34" charset="0"/>
                <a:ea typeface="MS Gothic"/>
              </a:rPr>
              <a:t>Kozlow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</a:rPr>
              <a:t>,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Karine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</a:rPr>
              <a:t>Roques,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Benoit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Calmels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,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  <a:sym typeface="Wingdings" pitchFamily="2" charset="2"/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</a:rPr>
              <a:t>Pascale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Dumont, 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</a:rPr>
              <a:t>Olivier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</a:rPr>
              <a:t>Pino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ea typeface="MS Gothic"/>
              </a:rPr>
              <a:t>, Florence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MS Gothic"/>
              </a:rPr>
              <a:t>Brun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00B050"/>
                </a:solidFill>
                <a:latin typeface="Arial" pitchFamily="34" charset="0"/>
                <a:ea typeface="MS Gothic"/>
              </a:rPr>
              <a:t>Candidats </a:t>
            </a:r>
            <a:r>
              <a:rPr lang="fr-FR" sz="1600" b="1" dirty="0" smtClean="0">
                <a:solidFill>
                  <a:srgbClr val="00B050"/>
                </a:solidFill>
                <a:latin typeface="Arial" pitchFamily="34" charset="0"/>
                <a:ea typeface="MS Gothic"/>
              </a:rPr>
              <a:t>:</a:t>
            </a:r>
            <a:r>
              <a:rPr lang="fr-FR" sz="1600" dirty="0">
                <a:solidFill>
                  <a:srgbClr val="00B050"/>
                </a:solidFill>
                <a:latin typeface="Arial" pitchFamily="34" charset="0"/>
                <a:ea typeface="MS Gothic"/>
              </a:rPr>
              <a:t> </a:t>
            </a:r>
            <a:r>
              <a:rPr lang="fr-FR" sz="1600" dirty="0" smtClean="0">
                <a:solidFill>
                  <a:srgbClr val="00B050"/>
                </a:solidFill>
                <a:latin typeface="Arial" pitchFamily="34" charset="0"/>
                <a:ea typeface="MS Gothic"/>
              </a:rPr>
              <a:t>?</a:t>
            </a:r>
            <a:endParaRPr lang="fr-FR" sz="800" b="1" dirty="0">
              <a:solidFill>
                <a:srgbClr val="00B050"/>
              </a:solidFill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/>
              </a:rPr>
              <a:t>Le CA se réunira rapidement pour attribuer les différents rôles</a:t>
            </a:r>
            <a:endParaRPr lang="fr-FR" sz="1600" b="1" dirty="0">
              <a:solidFill>
                <a:srgbClr val="00863D"/>
              </a:solidFill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i="1" dirty="0">
                <a:solidFill>
                  <a:schemeClr val="tx1"/>
                </a:solidFill>
                <a:latin typeface="Arial" pitchFamily="34" charset="0"/>
                <a:ea typeface="MS Gothic"/>
              </a:rPr>
              <a:t>1 Président + 1 Vice-Président + 1 Trésorier  + 1 Vice-Trésorier  + 1 Secrétaire  + 1 Secrétaire </a:t>
            </a:r>
            <a:r>
              <a:rPr lang="fr-FR" sz="1400" i="1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adjoint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i="1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 </a:t>
            </a:r>
            <a:endParaRPr lang="fr-FR" sz="1400" i="1" dirty="0">
              <a:solidFill>
                <a:schemeClr val="tx1"/>
              </a:solidFill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i="1" u="sng" dirty="0">
                <a:solidFill>
                  <a:schemeClr val="tx1"/>
                </a:solidFill>
                <a:latin typeface="Arial" pitchFamily="34" charset="0"/>
                <a:ea typeface="MS Gothic"/>
              </a:rPr>
              <a:t>+ Animateurs de groupes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Alimentation	AMAP </a:t>
            </a:r>
            <a:endParaRPr lang="fr-FR" sz="1400" b="1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b="1" dirty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Bâtiment / 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Energie	Communication</a:t>
            </a:r>
            <a:endParaRPr lang="fr-FR" sz="1400" b="1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Ethique animale	Finance </a:t>
            </a:r>
            <a:endParaRPr lang="fr-FR" sz="1400" b="1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ea typeface="MS Gothic"/>
                <a:cs typeface="Arial" pitchFamily="34" charset="0"/>
              </a:rPr>
              <a:t>Jardin		Transport</a:t>
            </a:r>
            <a:endParaRPr lang="fr-FR" sz="1400" b="1" dirty="0">
              <a:solidFill>
                <a:schemeClr val="tx1"/>
              </a:solidFill>
              <a:latin typeface="Arial" pitchFamily="34" charset="0"/>
              <a:ea typeface="MS Gothic"/>
              <a:cs typeface="Arial" pitchFamily="34" charset="0"/>
            </a:endParaRPr>
          </a:p>
        </p:txBody>
      </p:sp>
      <p:sp>
        <p:nvSpPr>
          <p:cNvPr id="23555" name="Text Box 21"/>
          <p:cNvSpPr txBox="1">
            <a:spLocks noChangeArrowheads="1"/>
          </p:cNvSpPr>
          <p:nvPr/>
        </p:nvSpPr>
        <p:spPr bwMode="auto">
          <a:xfrm>
            <a:off x="144463" y="260350"/>
            <a:ext cx="67310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defRPr/>
            </a:pPr>
            <a:r>
              <a:rPr lang="fr-FR" altLang="en-US" sz="1600" b="1" dirty="0" smtClean="0">
                <a:solidFill>
                  <a:srgbClr val="00B050"/>
                </a:solidFill>
                <a:latin typeface="Arial" pitchFamily="34" charset="0"/>
              </a:rPr>
              <a:t>IODE: Election du comité d’administration</a:t>
            </a: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6934200" y="5929313"/>
            <a:ext cx="1938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en-US" b="1" i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altLang="en-US" b="1" i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CA</a:t>
            </a:r>
            <a:endParaRPr lang="en-GB" altLang="en-US">
              <a:solidFill>
                <a:srgbClr val="00863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ymail_attachmentId1733" descr="0f06c8ab-631c-4642-96e1-fbe0e9400c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67813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1"/>
          <p:cNvSpPr txBox="1">
            <a:spLocks noChangeArrowheads="1"/>
          </p:cNvSpPr>
          <p:nvPr/>
        </p:nvSpPr>
        <p:spPr bwMode="auto">
          <a:xfrm>
            <a:off x="179388" y="44450"/>
            <a:ext cx="6121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b="1" cap="small" dirty="0" smtClean="0">
                <a:solidFill>
                  <a:srgbClr val="00B050"/>
                </a:solidFill>
              </a:rPr>
              <a:t>Repas IODE LUNDI à 12h00 Au BELUGA</a:t>
            </a:r>
            <a:endParaRPr lang="fr-FR" sz="1800" b="1" cap="small" dirty="0">
              <a:solidFill>
                <a:srgbClr val="00B050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5562600"/>
            <a:ext cx="91440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7200" dirty="0" smtClean="0">
                <a:solidFill>
                  <a:srgbClr val="FFC000"/>
                </a:solidFill>
                <a:latin typeface="Arial" panose="020B0604020202020204" pitchFamily="34" charset="0"/>
              </a:rPr>
              <a:t>Vous êtes bienvenus</a:t>
            </a:r>
            <a:endParaRPr lang="fr-FR" altLang="fr-FR" sz="72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4925" y="908050"/>
            <a:ext cx="5905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>
                <a:solidFill>
                  <a:srgbClr val="00B050"/>
                </a:solidFill>
                <a:latin typeface="Arial" panose="020B0604020202020204" pitchFamily="34" charset="0"/>
              </a:rPr>
              <a:t>Soutien de chacun dans ses démarches liées au développement durable par un partage convivial </a:t>
            </a:r>
            <a:r>
              <a:rPr lang="fr-FR" altLang="en-US" sz="2000">
                <a:solidFill>
                  <a:schemeClr val="accent1"/>
                </a:solidFill>
                <a:latin typeface="Arial" panose="020B0604020202020204" pitchFamily="34" charset="0"/>
              </a:rPr>
              <a:t>: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292725" y="936625"/>
            <a:ext cx="403225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indent="0">
              <a:defRPr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de conseils pratiques, </a:t>
            </a:r>
          </a:p>
          <a:p>
            <a:pPr lvl="1" indent="0">
              <a:defRPr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de retours expériences,</a:t>
            </a:r>
          </a:p>
          <a:p>
            <a:pPr lvl="1" indent="0">
              <a:defRPr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d’informations générales,</a:t>
            </a:r>
          </a:p>
          <a:p>
            <a:pPr lvl="1" indent="0">
              <a:defRPr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de débats pragmatiques,</a:t>
            </a:r>
          </a:p>
          <a:p>
            <a:pPr lvl="1" indent="0">
              <a:defRPr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de valeurs communes</a:t>
            </a:r>
          </a:p>
          <a:p>
            <a:pPr algn="ctr">
              <a:defRPr/>
            </a:pP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ChangeArrowheads="1"/>
          </p:cNvSpPr>
          <p:nvPr/>
        </p:nvSpPr>
        <p:spPr bwMode="auto">
          <a:xfrm>
            <a:off x="34925" y="3789363"/>
            <a:ext cx="90360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endParaRPr lang="en-GB" altLang="en-US" sz="1400" b="1" dirty="0" smtClean="0">
              <a:solidFill>
                <a:srgbClr val="00863D"/>
              </a:solidFill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fr-F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fr-FR" altLang="en-US" sz="2000" b="1" dirty="0" smtClean="0">
                <a:solidFill>
                  <a:srgbClr val="00B0F0"/>
                </a:solidFill>
                <a:latin typeface="Arial" charset="0"/>
              </a:rPr>
              <a:t>IODE: une</a:t>
            </a:r>
            <a:r>
              <a:rPr lang="en-US" altLang="en-US" sz="2000" b="1" dirty="0" smtClean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fr-FR" altLang="en-US" sz="2000" b="1" dirty="0" smtClean="0">
                <a:solidFill>
                  <a:srgbClr val="00B0F0"/>
                </a:solidFill>
                <a:latin typeface="Arial" charset="0"/>
              </a:rPr>
              <a:t>association participative, ouverte et à l’écoute de tous…</a:t>
            </a:r>
          </a:p>
          <a:p>
            <a:pPr algn="ctr" eaLnBrk="1" hangingPunct="1">
              <a:lnSpc>
                <a:spcPct val="90000"/>
              </a:lnSpc>
              <a:spcBef>
                <a:spcPts val="400"/>
              </a:spcBef>
              <a:defRPr/>
            </a:pPr>
            <a:endParaRPr lang="fr-FR" altLang="fr-FR" sz="2000" b="1" dirty="0" smtClean="0">
              <a:solidFill>
                <a:srgbClr val="00B0F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fr-FR" altLang="fr-FR" sz="2000" b="1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fr-FR" alt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Merci au CE Airbus Opérations, au LAC, à la Commission DD, </a:t>
            </a:r>
          </a:p>
          <a:p>
            <a:pPr algn="ctr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fr-FR" alt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et à tous ses adhérents pour l’année 2018-2019 (153).</a:t>
            </a:r>
          </a:p>
          <a:p>
            <a:pPr algn="ctr" eaLnBrk="1" hangingPunct="1">
              <a:lnSpc>
                <a:spcPct val="90000"/>
              </a:lnSpc>
              <a:spcBef>
                <a:spcPts val="400"/>
              </a:spcBef>
              <a:defRPr/>
            </a:pPr>
            <a:endParaRPr lang="fr-FR" altLang="fr-FR" sz="2000" b="1" dirty="0" smtClean="0">
              <a:solidFill>
                <a:srgbClr val="00B0F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fr-FR" altLang="fr-FR" sz="2000" b="1" dirty="0" smtClean="0">
                <a:solidFill>
                  <a:srgbClr val="00B0F0"/>
                </a:solidFill>
                <a:latin typeface="Arial" charset="0"/>
              </a:rPr>
              <a:t>Une année de transition vers plus de projets</a:t>
            </a:r>
            <a:endParaRPr lang="fr-FR" alt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Text Box 21"/>
          <p:cNvSpPr txBox="1">
            <a:spLocks noChangeArrowheads="1"/>
          </p:cNvSpPr>
          <p:nvPr/>
        </p:nvSpPr>
        <p:spPr bwMode="auto">
          <a:xfrm>
            <a:off x="201613" y="134938"/>
            <a:ext cx="67325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fr-FR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IODE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Introduction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154488" y="1225550"/>
            <a:ext cx="4518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en-GB" altLang="en-US" sz="1400" b="1">
              <a:solidFill>
                <a:srgbClr val="00863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fr-FR" altLang="en-US" sz="1600" b="1">
                <a:solidFill>
                  <a:srgbClr val="00863D"/>
                </a:solidFill>
                <a:latin typeface="Arial" panose="020B0604020202020204" pitchFamily="34" charset="0"/>
              </a:rPr>
              <a:t> </a:t>
            </a:r>
            <a:r>
              <a:rPr lang="fr-FR" altLang="en-US" sz="3600" b="1">
                <a:solidFill>
                  <a:srgbClr val="00863D"/>
                </a:solidFill>
                <a:latin typeface="Harlow Solid Italic" panose="04030604020F02020D02" pitchFamily="82" charset="0"/>
              </a:rPr>
              <a:t>Incubateur </a:t>
            </a:r>
          </a:p>
          <a:p>
            <a:pPr algn="ctr" eaLnBrk="1" hangingPunct="1">
              <a:spcBef>
                <a:spcPts val="600"/>
              </a:spcBef>
            </a:pPr>
            <a:r>
              <a:rPr lang="fr-FR" altLang="en-US" sz="3600" b="1">
                <a:solidFill>
                  <a:srgbClr val="00863D"/>
                </a:solidFill>
                <a:latin typeface="Harlow Solid Italic" panose="04030604020F02020D02" pitchFamily="82" charset="0"/>
              </a:rPr>
              <a:t>de solutions durables</a:t>
            </a:r>
            <a:endParaRPr lang="fr-FR" altLang="en-US" sz="3600">
              <a:solidFill>
                <a:schemeClr val="tx1"/>
              </a:solidFill>
              <a:latin typeface="Harlow Solid Italic" panose="04030604020F02020D02" pitchFamily="82" charset="0"/>
              <a:cs typeface="Arial" panose="020B0604020202020204" pitchFamily="34" charset="0"/>
            </a:endParaRP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0" b="-102"/>
          <a:stretch>
            <a:fillRect/>
          </a:stretch>
        </p:blipFill>
        <p:spPr bwMode="auto">
          <a:xfrm>
            <a:off x="266700" y="1193800"/>
            <a:ext cx="35131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ChangeArrowheads="1"/>
          </p:cNvSpPr>
          <p:nvPr/>
        </p:nvSpPr>
        <p:spPr bwMode="auto">
          <a:xfrm>
            <a:off x="3670997" y="3140199"/>
            <a:ext cx="1802006" cy="360809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Bureau </a:t>
            </a:r>
            <a:r>
              <a:rPr lang="en-GB" altLang="en-US" sz="1600" dirty="0" smtClean="0">
                <a:solidFill>
                  <a:schemeClr val="tx1"/>
                </a:solidFill>
              </a:rPr>
              <a:t>de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IODE</a:t>
            </a:r>
            <a:endParaRPr lang="en-GB" altLang="en-US" sz="1600" b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1600" dirty="0">
              <a:solidFill>
                <a:schemeClr val="tx1"/>
              </a:solidFill>
            </a:endParaRPr>
          </a:p>
        </p:txBody>
      </p:sp>
      <p:sp>
        <p:nvSpPr>
          <p:cNvPr id="6149" name="ZoneTexte 2"/>
          <p:cNvSpPr txBox="1">
            <a:spLocks noChangeArrowheads="1"/>
          </p:cNvSpPr>
          <p:nvPr/>
        </p:nvSpPr>
        <p:spPr bwMode="auto">
          <a:xfrm>
            <a:off x="4644008" y="3645024"/>
            <a:ext cx="1296144" cy="11541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1600" b="1" i="1" dirty="0">
                <a:solidFill>
                  <a:schemeClr val="accent6">
                    <a:lumMod val="50000"/>
                  </a:schemeClr>
                </a:solidFill>
              </a:rPr>
              <a:t>Alimentation</a:t>
            </a:r>
          </a:p>
          <a:p>
            <a:pPr algn="ctr">
              <a:spcAft>
                <a:spcPts val="600"/>
              </a:spcAft>
              <a:defRPr/>
            </a:pPr>
            <a:r>
              <a:rPr lang="en-GB" altLang="en-US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Amap</a:t>
            </a:r>
            <a:endParaRPr lang="en-GB" altLang="en-US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Didier</a:t>
            </a:r>
            <a:endParaRPr lang="en-GB" alt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sz="1600" dirty="0" err="1">
                <a:solidFill>
                  <a:schemeClr val="tx1"/>
                </a:solidFill>
              </a:rPr>
              <a:t>Litoux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ZoneTexte 15"/>
          <p:cNvSpPr txBox="1">
            <a:spLocks noChangeArrowheads="1"/>
          </p:cNvSpPr>
          <p:nvPr/>
        </p:nvSpPr>
        <p:spPr bwMode="auto">
          <a:xfrm>
            <a:off x="2230198" y="3570877"/>
            <a:ext cx="1004094" cy="907941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alt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Jardin</a:t>
            </a:r>
            <a:endParaRPr lang="en-GB" altLang="en-US" sz="1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</a:rPr>
              <a:t>Pascale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Dumont 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38472" y="3440849"/>
            <a:ext cx="1033392" cy="12772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1600" b="1" i="1" dirty="0" err="1">
                <a:solidFill>
                  <a:schemeClr val="accent6">
                    <a:lumMod val="50000"/>
                  </a:schemeClr>
                </a:solidFill>
              </a:rPr>
              <a:t>Comm</a:t>
            </a:r>
            <a:endParaRPr lang="en-GB" sz="1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sz="1400" b="1" dirty="0" err="1" smtClean="0">
                <a:solidFill>
                  <a:schemeClr val="tx1"/>
                </a:solidFill>
              </a:rPr>
              <a:t>Raphaël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André</a:t>
            </a:r>
          </a:p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Florence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Brun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131" name="ZoneTexte 17"/>
          <p:cNvSpPr txBox="1">
            <a:spLocks noChangeArrowheads="1"/>
          </p:cNvSpPr>
          <p:nvPr/>
        </p:nvSpPr>
        <p:spPr bwMode="auto">
          <a:xfrm>
            <a:off x="6015437" y="3573016"/>
            <a:ext cx="976110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Energie</a:t>
            </a:r>
            <a:r>
              <a:rPr lang="en-GB" sz="1600" b="1" i="1" dirty="0" smtClean="0">
                <a:solidFill>
                  <a:schemeClr val="accent6">
                    <a:lumMod val="50000"/>
                  </a:schemeClr>
                </a:solidFill>
              </a:rPr>
              <a:t>-Habitat </a:t>
            </a:r>
            <a:endParaRPr lang="en-GB" sz="1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Olivier</a:t>
            </a:r>
          </a:p>
          <a:p>
            <a:pPr algn="ctr">
              <a:defRPr/>
            </a:pPr>
            <a:r>
              <a:rPr lang="en-GB" sz="1600" dirty="0" err="1" smtClean="0">
                <a:solidFill>
                  <a:schemeClr val="tx1"/>
                </a:solidFill>
              </a:rPr>
              <a:t>Pino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132" name="ZoneTexte 18"/>
          <p:cNvSpPr txBox="1">
            <a:spLocks noChangeArrowheads="1"/>
          </p:cNvSpPr>
          <p:nvPr/>
        </p:nvSpPr>
        <p:spPr bwMode="auto">
          <a:xfrm>
            <a:off x="1135569" y="3429000"/>
            <a:ext cx="1034409" cy="9079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1600" b="1" i="1" dirty="0" smtClean="0">
                <a:solidFill>
                  <a:schemeClr val="accent6">
                    <a:lumMod val="50000"/>
                  </a:schemeClr>
                </a:solidFill>
              </a:rPr>
              <a:t>Transport</a:t>
            </a:r>
          </a:p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Boris 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dirty="0" err="1">
                <a:solidFill>
                  <a:schemeClr val="tx1"/>
                </a:solidFill>
              </a:rPr>
              <a:t>Kozlow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133" name="ZoneTexte 19"/>
          <p:cNvSpPr txBox="1">
            <a:spLocks noChangeArrowheads="1"/>
          </p:cNvSpPr>
          <p:nvPr/>
        </p:nvSpPr>
        <p:spPr bwMode="auto">
          <a:xfrm>
            <a:off x="3276600" y="3742764"/>
            <a:ext cx="1295400" cy="907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1600" b="1" i="1" dirty="0" smtClean="0">
                <a:solidFill>
                  <a:schemeClr val="accent6">
                    <a:lumMod val="50000"/>
                  </a:schemeClr>
                </a:solidFill>
              </a:rPr>
              <a:t>Alimentation</a:t>
            </a:r>
            <a:endParaRPr lang="en-GB" sz="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sz="1600" b="1" dirty="0" err="1">
                <a:solidFill>
                  <a:schemeClr val="tx1"/>
                </a:solidFill>
              </a:rPr>
              <a:t>Agnès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dirty="0" err="1">
                <a:solidFill>
                  <a:schemeClr val="tx1"/>
                </a:solidFill>
              </a:rPr>
              <a:t>Leclercq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122" name="Rectangle 16"/>
          <p:cNvSpPr>
            <a:spLocks noChangeArrowheads="1"/>
          </p:cNvSpPr>
          <p:nvPr/>
        </p:nvSpPr>
        <p:spPr bwMode="auto">
          <a:xfrm>
            <a:off x="89694" y="850900"/>
            <a:ext cx="8999538" cy="6147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  <a:scene3d>
              <a:camera prst="orthographicFront"/>
              <a:lightRig rig="threePt" dir="t"/>
            </a:scene3d>
            <a:sp3d contourW="12700">
              <a:extrusionClr>
                <a:srgbClr val="0070C0"/>
              </a:extrusionClr>
              <a:contourClr>
                <a:srgbClr val="002060"/>
              </a:contourClr>
            </a:sp3d>
          </a:bodyPr>
          <a:lstStyle/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B050"/>
                </a:solidFill>
                <a:latin typeface="Arial" charset="0"/>
              </a:rPr>
              <a:t>				</a:t>
            </a: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 lvl="5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 lvl="5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rgbClr val="00863D"/>
              </a:solidFill>
              <a:effectLst>
                <a:glow rad="127000">
                  <a:srgbClr val="0070C0"/>
                </a:glow>
              </a:effectLst>
              <a:latin typeface="Arial" pitchFamily="34" charset="0"/>
              <a:ea typeface="MS Gothic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600" b="1" dirty="0">
              <a:solidFill>
                <a:srgbClr val="00B050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600" b="1" dirty="0">
              <a:solidFill>
                <a:srgbClr val="00B050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600" b="1" dirty="0">
              <a:solidFill>
                <a:srgbClr val="00B050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b="1" dirty="0">
              <a:solidFill>
                <a:srgbClr val="00B050"/>
              </a:solidFill>
              <a:latin typeface="Arial" charset="0"/>
            </a:endParaRPr>
          </a:p>
          <a:p>
            <a:pPr algn="ctr">
              <a:spcBef>
                <a:spcPts val="1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500" b="1" dirty="0" smtClean="0">
              <a:solidFill>
                <a:srgbClr val="00B050"/>
              </a:solidFill>
              <a:latin typeface="Arial" charset="0"/>
            </a:endParaRPr>
          </a:p>
          <a:p>
            <a:pPr algn="ctr">
              <a:spcBef>
                <a:spcPts val="1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 smtClean="0">
                <a:solidFill>
                  <a:srgbClr val="00B050"/>
                </a:solidFill>
                <a:latin typeface="Arial" charset="0"/>
              </a:rPr>
              <a:t>Nos </a:t>
            </a:r>
            <a:r>
              <a:rPr lang="fr-FR" b="1" dirty="0">
                <a:solidFill>
                  <a:srgbClr val="00B050"/>
                </a:solidFill>
                <a:latin typeface="Arial" charset="0"/>
              </a:rPr>
              <a:t>ADHERENTS font exister IODE: Adhérez </a:t>
            </a:r>
            <a:r>
              <a:rPr lang="fr-FR" b="1" dirty="0" smtClean="0">
                <a:solidFill>
                  <a:srgbClr val="00B050"/>
                </a:solidFill>
                <a:latin typeface="Arial" charset="0"/>
              </a:rPr>
              <a:t>!</a:t>
            </a:r>
            <a:endParaRPr lang="fr-FR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0490" name="Text Box 21"/>
          <p:cNvSpPr txBox="1">
            <a:spLocks noChangeArrowheads="1"/>
          </p:cNvSpPr>
          <p:nvPr/>
        </p:nvSpPr>
        <p:spPr bwMode="auto">
          <a:xfrm>
            <a:off x="201613" y="134938"/>
            <a:ext cx="6732587" cy="71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	</a:t>
            </a:r>
            <a:r>
              <a:rPr lang="en-GB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Le CA, </a:t>
            </a: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soutenu</a:t>
            </a:r>
            <a:r>
              <a:rPr lang="en-GB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 par le LAC/Com DD, </a:t>
            </a:r>
            <a:r>
              <a:rPr lang="en-GB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anime</a:t>
            </a:r>
          </a:p>
          <a:p>
            <a:pPr eaLnBrk="1" hangingPunct="1">
              <a:spcBef>
                <a:spcPts val="1000"/>
              </a:spcBef>
            </a:pPr>
            <a:r>
              <a:rPr lang="en-GB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l ’association IODE :</a:t>
            </a:r>
            <a:endParaRPr lang="fr-FR" alt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2049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6" r="78101" b="31"/>
          <a:stretch>
            <a:fillRect/>
          </a:stretch>
        </p:blipFill>
        <p:spPr bwMode="auto">
          <a:xfrm>
            <a:off x="3419872" y="1052736"/>
            <a:ext cx="995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" b="121"/>
          <a:stretch>
            <a:fillRect/>
          </a:stretch>
        </p:blipFill>
        <p:spPr bwMode="auto">
          <a:xfrm>
            <a:off x="1763688" y="968772"/>
            <a:ext cx="9223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1"/>
          <p:cNvSpPr>
            <a:spLocks noChangeArrowheads="1"/>
          </p:cNvSpPr>
          <p:nvPr/>
        </p:nvSpPr>
        <p:spPr bwMode="auto">
          <a:xfrm>
            <a:off x="71438" y="2349500"/>
            <a:ext cx="9036050" cy="792163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en-GB" altLang="en-US" sz="1600" dirty="0" err="1">
                <a:solidFill>
                  <a:schemeClr val="tx1"/>
                </a:solidFill>
              </a:rPr>
              <a:t>Président</a:t>
            </a:r>
            <a:r>
              <a:rPr lang="en-GB" altLang="en-US" sz="1600" dirty="0">
                <a:solidFill>
                  <a:schemeClr val="tx1"/>
                </a:solidFill>
              </a:rPr>
              <a:t>         </a:t>
            </a:r>
            <a:r>
              <a:rPr lang="en-GB" altLang="en-US" sz="1600" dirty="0" smtClean="0">
                <a:solidFill>
                  <a:schemeClr val="tx1"/>
                </a:solidFill>
              </a:rPr>
              <a:t>     </a:t>
            </a:r>
            <a:r>
              <a:rPr lang="en-GB" altLang="en-US" sz="1600" dirty="0">
                <a:solidFill>
                  <a:schemeClr val="tx1"/>
                </a:solidFill>
              </a:rPr>
              <a:t>Vice-</a:t>
            </a:r>
            <a:r>
              <a:rPr lang="en-GB" altLang="en-US" sz="1600" dirty="0" err="1">
                <a:solidFill>
                  <a:schemeClr val="tx1"/>
                </a:solidFill>
              </a:rPr>
              <a:t>Présidente</a:t>
            </a:r>
            <a:r>
              <a:rPr lang="en-GB" altLang="en-US" sz="1600" dirty="0">
                <a:solidFill>
                  <a:schemeClr val="tx1"/>
                </a:solidFill>
              </a:rPr>
              <a:t>        </a:t>
            </a:r>
            <a:r>
              <a:rPr lang="en-GB" altLang="en-US" sz="1600" dirty="0" smtClean="0">
                <a:solidFill>
                  <a:schemeClr val="tx1"/>
                </a:solidFill>
              </a:rPr>
              <a:t>     </a:t>
            </a:r>
            <a:r>
              <a:rPr lang="en-GB" altLang="en-US" sz="1600" dirty="0" err="1" smtClean="0">
                <a:solidFill>
                  <a:schemeClr val="tx1"/>
                </a:solidFill>
              </a:rPr>
              <a:t>Trésorier</a:t>
            </a:r>
            <a:r>
              <a:rPr lang="en-GB" altLang="en-US" sz="1600" dirty="0" smtClean="0">
                <a:solidFill>
                  <a:schemeClr val="tx1"/>
                </a:solidFill>
              </a:rPr>
              <a:t>    </a:t>
            </a:r>
            <a:r>
              <a:rPr lang="en-GB" altLang="en-US" sz="1600" dirty="0" err="1" smtClean="0">
                <a:solidFill>
                  <a:schemeClr val="tx1"/>
                </a:solidFill>
              </a:rPr>
              <a:t>Trésorier</a:t>
            </a:r>
            <a:r>
              <a:rPr lang="en-GB" altLang="en-US" sz="1600" dirty="0" smtClean="0">
                <a:solidFill>
                  <a:schemeClr val="tx1"/>
                </a:solidFill>
              </a:rPr>
              <a:t> </a:t>
            </a:r>
            <a:r>
              <a:rPr lang="en-GB" altLang="en-US" sz="1600" dirty="0" err="1" smtClean="0">
                <a:solidFill>
                  <a:schemeClr val="tx1"/>
                </a:solidFill>
              </a:rPr>
              <a:t>adjoint</a:t>
            </a:r>
            <a:r>
              <a:rPr lang="en-GB" altLang="en-US" sz="1600" dirty="0" smtClean="0">
                <a:solidFill>
                  <a:schemeClr val="tx1"/>
                </a:solidFill>
              </a:rPr>
              <a:t>         </a:t>
            </a:r>
            <a:r>
              <a:rPr lang="en-GB" altLang="en-US" sz="1600" dirty="0" err="1">
                <a:solidFill>
                  <a:schemeClr val="tx1"/>
                </a:solidFill>
              </a:rPr>
              <a:t>Secrétaire</a:t>
            </a:r>
            <a:r>
              <a:rPr lang="en-GB" altLang="en-US" sz="1600" dirty="0">
                <a:solidFill>
                  <a:schemeClr val="tx1"/>
                </a:solidFill>
              </a:rPr>
              <a:t>        </a:t>
            </a:r>
            <a:r>
              <a:rPr lang="en-GB" altLang="en-US" sz="1600" dirty="0" err="1">
                <a:solidFill>
                  <a:schemeClr val="tx1"/>
                </a:solidFill>
              </a:rPr>
              <a:t>Secrétaire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adjoint</a:t>
            </a:r>
            <a:endParaRPr lang="en-GB" altLang="en-US" sz="16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 b="1" dirty="0" smtClean="0">
                <a:solidFill>
                  <a:schemeClr val="tx1"/>
                </a:solidFill>
              </a:rPr>
              <a:t>  Bruno                  </a:t>
            </a:r>
            <a:r>
              <a:rPr lang="en-GB" altLang="en-US" sz="1600" b="1" dirty="0">
                <a:solidFill>
                  <a:schemeClr val="tx1"/>
                </a:solidFill>
              </a:rPr>
              <a:t>Marie-Pierre</a:t>
            </a:r>
            <a:r>
              <a:rPr lang="en-GB" altLang="en-US" sz="1600" dirty="0">
                <a:solidFill>
                  <a:schemeClr val="tx1"/>
                </a:solidFill>
              </a:rPr>
              <a:t>             </a:t>
            </a:r>
            <a:r>
              <a:rPr lang="en-GB" altLang="en-US" sz="1600" dirty="0" smtClean="0">
                <a:solidFill>
                  <a:schemeClr val="tx1"/>
                </a:solidFill>
              </a:rPr>
              <a:t>    </a:t>
            </a:r>
            <a:r>
              <a:rPr lang="en-GB" altLang="en-US" sz="1600" b="1" dirty="0">
                <a:solidFill>
                  <a:schemeClr val="tx1"/>
                </a:solidFill>
              </a:rPr>
              <a:t>Pierre   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        </a:t>
            </a:r>
            <a:r>
              <a:rPr lang="en-GB" altLang="en-US" sz="1600" b="1" dirty="0">
                <a:solidFill>
                  <a:schemeClr val="tx1"/>
                </a:solidFill>
              </a:rPr>
              <a:t>	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?	                   Didier			?</a:t>
            </a:r>
            <a:endParaRPr lang="en-GB" altLang="en-US" sz="16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GB" altLang="en-US" sz="1600" dirty="0">
                <a:solidFill>
                  <a:schemeClr val="tx1"/>
                </a:solidFill>
              </a:rPr>
              <a:t>Lamberet                    Cassagne                   </a:t>
            </a:r>
            <a:r>
              <a:rPr lang="en-GB" altLang="en-US" sz="1600" dirty="0" smtClean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Bibaud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smtClean="0">
                <a:solidFill>
                  <a:schemeClr val="tx1"/>
                </a:solidFill>
              </a:rPr>
              <a:t>			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smtClean="0">
                <a:solidFill>
                  <a:schemeClr val="tx1"/>
                </a:solidFill>
              </a:rPr>
              <a:t>                 </a:t>
            </a:r>
            <a:r>
              <a:rPr lang="en-GB" altLang="en-US" sz="1600" dirty="0">
                <a:solidFill>
                  <a:schemeClr val="tx1"/>
                </a:solidFill>
              </a:rPr>
              <a:t>Litoux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1600" dirty="0">
              <a:solidFill>
                <a:schemeClr val="tx1"/>
              </a:solidFill>
            </a:endParaRPr>
          </a:p>
        </p:txBody>
      </p:sp>
      <p:pic>
        <p:nvPicPr>
          <p:cNvPr id="2049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51" y="4828618"/>
            <a:ext cx="893477" cy="101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5501"/>
            <a:ext cx="1087437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16" y="998503"/>
            <a:ext cx="1056979" cy="120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93" y="4348897"/>
            <a:ext cx="918864" cy="1144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53" y="4762742"/>
            <a:ext cx="761115" cy="929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17"/>
          <p:cNvSpPr txBox="1">
            <a:spLocks noChangeArrowheads="1"/>
          </p:cNvSpPr>
          <p:nvPr/>
        </p:nvSpPr>
        <p:spPr bwMode="auto">
          <a:xfrm>
            <a:off x="76737" y="3306165"/>
            <a:ext cx="1004888" cy="140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1600" b="1" i="1" dirty="0" smtClean="0">
                <a:solidFill>
                  <a:schemeClr val="accent6">
                    <a:lumMod val="50000"/>
                  </a:schemeClr>
                </a:solidFill>
              </a:rPr>
              <a:t>Finance</a:t>
            </a:r>
          </a:p>
          <a:p>
            <a:pPr algn="ctr">
              <a:defRPr/>
            </a:pPr>
            <a:r>
              <a:rPr lang="en-GB" sz="1600" b="1" dirty="0" err="1">
                <a:solidFill>
                  <a:schemeClr val="tx1"/>
                </a:solidFill>
              </a:rPr>
              <a:t>Raphaël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André</a:t>
            </a:r>
          </a:p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Claude</a:t>
            </a:r>
          </a:p>
          <a:p>
            <a:pPr algn="ctr"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Hemadou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6" name="ZoneTexte 15"/>
          <p:cNvSpPr txBox="1">
            <a:spLocks noChangeArrowheads="1"/>
          </p:cNvSpPr>
          <p:nvPr/>
        </p:nvSpPr>
        <p:spPr bwMode="auto">
          <a:xfrm>
            <a:off x="8137118" y="3200398"/>
            <a:ext cx="951139" cy="164660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altLang="en-US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Ethique</a:t>
            </a:r>
            <a:r>
              <a:rPr lang="en-GB" altLang="en-US" sz="16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GB" altLang="en-US" sz="16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altLang="en-US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Animale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Karine </a:t>
            </a:r>
            <a:r>
              <a:rPr lang="en-GB" sz="1600" dirty="0" smtClean="0">
                <a:solidFill>
                  <a:schemeClr val="tx1"/>
                </a:solidFill>
              </a:rPr>
              <a:t>Roques</a:t>
            </a:r>
          </a:p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Benoît </a:t>
            </a:r>
            <a:r>
              <a:rPr lang="en-GB" sz="1600" dirty="0" smtClean="0">
                <a:solidFill>
                  <a:schemeClr val="tx1"/>
                </a:solidFill>
              </a:rPr>
              <a:t>Calmels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2" y="4731398"/>
            <a:ext cx="707701" cy="864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 b="-18"/>
          <a:stretch>
            <a:fillRect/>
          </a:stretch>
        </p:blipFill>
        <p:spPr bwMode="auto">
          <a:xfrm>
            <a:off x="214491" y="5734389"/>
            <a:ext cx="697979" cy="101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15" y="5843352"/>
            <a:ext cx="874360" cy="94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05" y="4879271"/>
            <a:ext cx="970783" cy="91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74" y="4971261"/>
            <a:ext cx="865846" cy="875760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58" y="4673512"/>
            <a:ext cx="839888" cy="81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65" y="5515949"/>
            <a:ext cx="840503" cy="79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35" y="4752405"/>
            <a:ext cx="1069691" cy="10564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9" y="5680011"/>
            <a:ext cx="831126" cy="8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3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1"/>
          <p:cNvSpPr txBox="1">
            <a:spLocks noChangeArrowheads="1"/>
          </p:cNvSpPr>
          <p:nvPr/>
        </p:nvSpPr>
        <p:spPr bwMode="auto">
          <a:xfrm>
            <a:off x="201613" y="134938"/>
            <a:ext cx="2641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IODE - ALIMENTATION </a:t>
            </a:r>
          </a:p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AMAP Bilan </a:t>
            </a:r>
            <a:r>
              <a:rPr lang="fr-FR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2018</a:t>
            </a:r>
            <a:endParaRPr lang="fr-FR" alt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2483768" y="114300"/>
            <a:ext cx="3673475" cy="7254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B050"/>
                </a:solidFill>
                <a:latin typeface="Arial" pitchFamily="34" charset="0"/>
              </a:rPr>
              <a:t>AMAP des </a:t>
            </a:r>
            <a:r>
              <a:rPr lang="fr-FR" sz="1600" b="1" dirty="0" err="1">
                <a:solidFill>
                  <a:srgbClr val="00B050"/>
                </a:solidFill>
                <a:latin typeface="Arial" pitchFamily="34" charset="0"/>
              </a:rPr>
              <a:t>Caouecs</a:t>
            </a:r>
            <a:endParaRPr lang="fr-FR" sz="1600" b="1" dirty="0">
              <a:solidFill>
                <a:srgbClr val="00B050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6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</a:rPr>
              <a:t>J</a:t>
            </a:r>
            <a:r>
              <a:rPr lang="fr-FR" sz="1400" kern="0" dirty="0">
                <a:solidFill>
                  <a:schemeClr val="tx1"/>
                </a:solidFill>
                <a:latin typeface="Arial" pitchFamily="34" charset="0"/>
                <a:ea typeface="MS Gothic"/>
              </a:rPr>
              <a:t>our</a:t>
            </a:r>
            <a:r>
              <a:rPr lang="fr-FR" sz="14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 de distribution le </a:t>
            </a:r>
            <a:r>
              <a:rPr lang="fr-FR" sz="1400" b="1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Jeudi de 12h à 13h</a:t>
            </a:r>
          </a:p>
          <a:p>
            <a:pPr marL="342900" indent="-342900" algn="ctr" eaLnBrk="0" hangingPunct="0">
              <a:spcBef>
                <a:spcPts val="0"/>
              </a:spcBef>
              <a:defRPr/>
            </a:pP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Contact : didier.litoux@airbus.com</a:t>
            </a:r>
            <a:r>
              <a:rPr lang="fr-FR" sz="1600" b="1" dirty="0">
                <a:solidFill>
                  <a:srgbClr val="008000"/>
                </a:solidFill>
                <a:latin typeface="Arial" pitchFamily="34" charset="0"/>
                <a:ea typeface="DejaVu Sans"/>
                <a:cs typeface="DejaVu Sans"/>
              </a:rPr>
              <a:t> </a:t>
            </a:r>
            <a:endParaRPr lang="en-US" sz="1600" kern="0" dirty="0">
              <a:solidFill>
                <a:srgbClr val="000000"/>
              </a:solidFill>
              <a:latin typeface="Arial" pitchFamily="34" charset="0"/>
              <a:ea typeface="+mn-ea"/>
            </a:endParaRPr>
          </a:p>
          <a:p>
            <a:pPr marL="342900" indent="-342900" algn="ctr" eaLnBrk="0" hangingPunct="0">
              <a:spcBef>
                <a:spcPts val="800"/>
              </a:spcBef>
              <a:defRPr/>
            </a:pPr>
            <a:r>
              <a:rPr lang="fr-FR" sz="1600" b="1" i="1" kern="0" dirty="0">
                <a:solidFill>
                  <a:srgbClr val="000000"/>
                </a:solidFill>
                <a:latin typeface="Arial" pitchFamily="34" charset="0"/>
                <a:ea typeface="+mn-ea"/>
              </a:rPr>
              <a:t>			</a:t>
            </a:r>
            <a:endParaRPr lang="en-US" sz="1600" kern="0" dirty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8938" y="985838"/>
            <a:ext cx="6451600" cy="58887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800" b="1" u="sng" dirty="0">
                <a:solidFill>
                  <a:srgbClr val="000000"/>
                </a:solidFill>
                <a:latin typeface="Arial" pitchFamily="34" charset="0"/>
                <a:ea typeface="+mj-ea"/>
                <a:cs typeface="+mj-cs"/>
              </a:rPr>
              <a:t>Légumes</a:t>
            </a:r>
            <a:r>
              <a:rPr lang="fr-FR" sz="1300" b="1" u="sng" dirty="0">
                <a:solidFill>
                  <a:srgbClr val="0000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lang="fr-FR" sz="1300" dirty="0">
                <a:solidFill>
                  <a:srgbClr val="000000"/>
                </a:solidFill>
                <a:latin typeface="Arial" pitchFamily="34" charset="0"/>
                <a:ea typeface="+mj-ea"/>
                <a:cs typeface="+mj-cs"/>
              </a:rPr>
              <a:t> distribution </a:t>
            </a:r>
            <a:r>
              <a:rPr lang="fr-FR" sz="1300" b="1" dirty="0">
                <a:solidFill>
                  <a:srgbClr val="000000"/>
                </a:solidFill>
                <a:latin typeface="Arial" pitchFamily="34" charset="0"/>
                <a:ea typeface="+mj-ea"/>
                <a:cs typeface="+mj-cs"/>
              </a:rPr>
              <a:t>toutes les semaines</a:t>
            </a:r>
            <a:endParaRPr lang="en-US" sz="1300" b="1" dirty="0">
              <a:solidFill>
                <a:srgbClr val="000000"/>
              </a:solidFill>
              <a:latin typeface="Arial" pitchFamily="34" charset="0"/>
              <a:ea typeface="+mj-ea"/>
              <a:cs typeface="+mj-cs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+mn-ea"/>
              </a:rPr>
              <a:t>Nicolas AUBOUY – </a:t>
            </a:r>
            <a:r>
              <a:rPr lang="fr-FR" sz="1300" kern="0" dirty="0" err="1">
                <a:solidFill>
                  <a:srgbClr val="000000"/>
                </a:solidFill>
                <a:latin typeface="Arial" pitchFamily="34" charset="0"/>
                <a:ea typeface="+mn-ea"/>
              </a:rPr>
              <a:t>Aussonne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+mn-ea"/>
              </a:rPr>
              <a:t> / Pibrac (31)</a:t>
            </a:r>
            <a:endParaRPr lang="en-US" sz="1300" kern="0" dirty="0">
              <a:solidFill>
                <a:srgbClr val="000000"/>
              </a:solidFill>
              <a:latin typeface="Arial" pitchFamily="34" charset="0"/>
              <a:ea typeface="+mn-ea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56 </a:t>
            </a:r>
            <a:r>
              <a:rPr lang="fr-FR" sz="1300" dirty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paniers/104 mangeurs </a:t>
            </a:r>
            <a:r>
              <a:rPr lang="fr-FR" sz="13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2018 </a:t>
            </a:r>
            <a:r>
              <a:rPr lang="fr-FR" sz="1300" dirty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60 paniers/118(130) </a:t>
            </a:r>
            <a:r>
              <a:rPr lang="fr-FR" sz="1300" dirty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mangeurs </a:t>
            </a: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2019</a:t>
            </a: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endParaRPr lang="fr-FR" sz="1300" kern="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</a:rPr>
              <a:t>Prochain </a:t>
            </a:r>
            <a:r>
              <a:rPr lang="fr-FR" sz="1300" kern="0" dirty="0">
                <a:solidFill>
                  <a:schemeClr val="tx1"/>
                </a:solidFill>
                <a:latin typeface="Arial" pitchFamily="34" charset="0"/>
              </a:rPr>
              <a:t>contrat : </a:t>
            </a: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</a:rPr>
              <a:t>Mai 2019</a:t>
            </a:r>
            <a:endParaRPr lang="fr-FR" sz="1300" kern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dirty="0">
                <a:solidFill>
                  <a:schemeClr val="tx1"/>
                </a:solidFill>
                <a:latin typeface="Arial" charset="0"/>
                <a:cs typeface="Arial" charset="0"/>
              </a:rPr>
              <a:t>Quelques personnes sur la liste d’’attente.</a:t>
            </a: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fr-FR" sz="1800" b="1" u="sng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Œufs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 </a:t>
            </a:r>
            <a:r>
              <a:rPr lang="fr-FR" sz="1300" dirty="0">
                <a:solidFill>
                  <a:srgbClr val="000000"/>
                </a:solidFill>
                <a:latin typeface="Arial" pitchFamily="34" charset="0"/>
              </a:rPr>
              <a:t>distribution </a:t>
            </a:r>
            <a:r>
              <a:rPr lang="fr-FR" sz="1300" b="1" dirty="0">
                <a:solidFill>
                  <a:srgbClr val="000000"/>
                </a:solidFill>
                <a:latin typeface="Arial" pitchFamily="34" charset="0"/>
              </a:rPr>
              <a:t>toutes les semaines 		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Solenn GUILLAUME–  La Ferme des </a:t>
            </a:r>
            <a:r>
              <a:rPr lang="fr-FR" sz="1300" kern="0" dirty="0" err="1">
                <a:solidFill>
                  <a:srgbClr val="000000"/>
                </a:solidFill>
                <a:latin typeface="Arial" pitchFamily="34" charset="0"/>
                <a:ea typeface="MS Gothic"/>
              </a:rPr>
              <a:t>Feda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 Galina - 2 place du </a:t>
            </a:r>
            <a:r>
              <a:rPr lang="fr-FR" sz="1300" kern="0" dirty="0" err="1">
                <a:solidFill>
                  <a:srgbClr val="000000"/>
                </a:solidFill>
                <a:latin typeface="Arial" pitchFamily="34" charset="0"/>
                <a:ea typeface="MS Gothic"/>
              </a:rPr>
              <a:t>Treil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, Fanjeaux (11)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Certification: AB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54 </a:t>
            </a:r>
            <a:r>
              <a:rPr lang="fr-FR" sz="1300" dirty="0">
                <a:solidFill>
                  <a:schemeClr val="tx1"/>
                </a:solidFill>
                <a:latin typeface="Arial" charset="0"/>
                <a:cs typeface="Arial" charset="0"/>
              </a:rPr>
              <a:t>mangeurs </a:t>
            </a:r>
            <a:r>
              <a:rPr lang="fr-FR" sz="1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2018 </a:t>
            </a:r>
            <a:r>
              <a:rPr lang="fr-FR" sz="1300" dirty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50 </a:t>
            </a:r>
            <a:r>
              <a:rPr lang="fr-FR" sz="1300" dirty="0">
                <a:solidFill>
                  <a:schemeClr val="accent2"/>
                </a:solidFill>
                <a:latin typeface="Arial" charset="0"/>
                <a:cs typeface="Arial" charset="0"/>
              </a:rPr>
              <a:t>mangeurs </a:t>
            </a: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2019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Prochain </a:t>
            </a:r>
            <a:r>
              <a:rPr lang="fr-FR" sz="1300" kern="0" dirty="0">
                <a:solidFill>
                  <a:schemeClr val="tx1"/>
                </a:solidFill>
                <a:latin typeface="Arial" pitchFamily="34" charset="0"/>
                <a:ea typeface="MS Gothic"/>
              </a:rPr>
              <a:t>contrat </a:t>
            </a:r>
            <a:r>
              <a:rPr lang="fr-FR" sz="1300" b="1" kern="0" dirty="0">
                <a:solidFill>
                  <a:schemeClr val="tx1"/>
                </a:solidFill>
                <a:latin typeface="Arial" pitchFamily="34" charset="0"/>
                <a:ea typeface="MS Gothic"/>
              </a:rPr>
              <a:t>: </a:t>
            </a:r>
            <a:r>
              <a:rPr lang="fr-FR" sz="1300" kern="0" dirty="0">
                <a:solidFill>
                  <a:schemeClr val="tx1"/>
                </a:solidFill>
                <a:latin typeface="Arial" pitchFamily="34" charset="0"/>
                <a:ea typeface="MS Gothic"/>
              </a:rPr>
              <a:t>Novembre </a:t>
            </a: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2019 </a:t>
            </a:r>
            <a:endParaRPr lang="fr-FR" sz="1300" kern="0" dirty="0">
              <a:solidFill>
                <a:schemeClr val="tx1"/>
              </a:solidFill>
              <a:latin typeface="Arial" pitchFamily="34" charset="0"/>
              <a:ea typeface="MS Gothic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fr-FR" sz="1800" b="1" u="sng" kern="0" dirty="0" smtClean="0">
                <a:solidFill>
                  <a:srgbClr val="000000"/>
                </a:solidFill>
                <a:latin typeface="Arial" pitchFamily="34" charset="0"/>
                <a:ea typeface="MS Gothic"/>
              </a:rPr>
              <a:t>Volaille</a:t>
            </a:r>
            <a:r>
              <a:rPr lang="fr-FR" sz="1300" kern="0" dirty="0" smtClean="0">
                <a:solidFill>
                  <a:srgbClr val="000000"/>
                </a:solidFill>
                <a:latin typeface="Arial" pitchFamily="34" charset="0"/>
                <a:ea typeface="MS Gothic"/>
              </a:rPr>
              <a:t> </a:t>
            </a:r>
            <a:r>
              <a:rPr lang="fr-FR" sz="1300" dirty="0">
                <a:solidFill>
                  <a:srgbClr val="000000"/>
                </a:solidFill>
                <a:latin typeface="Arial" pitchFamily="34" charset="0"/>
              </a:rPr>
              <a:t>distribution </a:t>
            </a:r>
            <a:r>
              <a:rPr lang="fr-FR" sz="1300" b="1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chaque mois	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Simon Graf– </a:t>
            </a:r>
            <a:r>
              <a:rPr lang="fr-FR" sz="1300" kern="0" dirty="0" err="1">
                <a:solidFill>
                  <a:srgbClr val="000000"/>
                </a:solidFill>
                <a:latin typeface="Arial" pitchFamily="34" charset="0"/>
                <a:ea typeface="MS Gothic"/>
              </a:rPr>
              <a:t>GAEC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 la Ferme du </a:t>
            </a:r>
            <a:r>
              <a:rPr lang="fr-FR" sz="1300" kern="0" dirty="0" err="1">
                <a:solidFill>
                  <a:srgbClr val="000000"/>
                </a:solidFill>
                <a:latin typeface="Arial" pitchFamily="34" charset="0"/>
                <a:ea typeface="MS Gothic"/>
              </a:rPr>
              <a:t>POC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 – </a:t>
            </a:r>
            <a:r>
              <a:rPr lang="fr-FR" sz="1300" kern="0" dirty="0" err="1">
                <a:solidFill>
                  <a:srgbClr val="000000"/>
                </a:solidFill>
                <a:latin typeface="Arial" pitchFamily="34" charset="0"/>
                <a:ea typeface="MS Gothic"/>
              </a:rPr>
              <a:t>Estipouy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 (32)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Certification: AB et Bio cohérence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dirty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20 mangeurs 2018 (inchangé) </a:t>
            </a: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22 </a:t>
            </a:r>
            <a:r>
              <a:rPr lang="fr-FR" sz="1300" dirty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mangeurs </a:t>
            </a: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2019</a:t>
            </a:r>
            <a:endParaRPr lang="fr-FR" sz="1300" kern="0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</a:rPr>
              <a:t>Prochain </a:t>
            </a:r>
            <a:r>
              <a:rPr lang="fr-FR" sz="1300" kern="0" dirty="0">
                <a:solidFill>
                  <a:schemeClr val="tx1"/>
                </a:solidFill>
                <a:latin typeface="Arial" pitchFamily="34" charset="0"/>
              </a:rPr>
              <a:t>contrat </a:t>
            </a:r>
            <a:r>
              <a:rPr lang="fr-FR" sz="1300" kern="0" dirty="0">
                <a:solidFill>
                  <a:srgbClr val="00B0F0"/>
                </a:solidFill>
                <a:latin typeface="Arial" pitchFamily="34" charset="0"/>
              </a:rPr>
              <a:t>: </a:t>
            </a:r>
            <a:r>
              <a:rPr lang="fr-FR" sz="1300" kern="0" dirty="0">
                <a:solidFill>
                  <a:schemeClr val="tx1"/>
                </a:solidFill>
                <a:latin typeface="Arial" pitchFamily="34" charset="0"/>
              </a:rPr>
              <a:t>Novembre </a:t>
            </a: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</a:rPr>
              <a:t>2019</a:t>
            </a:r>
            <a:endParaRPr lang="fr-FR" sz="1300" kern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fr-FR" sz="1800" b="1" u="sng" kern="0" dirty="0" smtClean="0">
                <a:solidFill>
                  <a:srgbClr val="000000"/>
                </a:solidFill>
                <a:latin typeface="Arial" pitchFamily="34" charset="0"/>
                <a:ea typeface="MS Gothic"/>
              </a:rPr>
              <a:t>Bœuf/Veau</a:t>
            </a:r>
            <a:r>
              <a:rPr lang="fr-FR" sz="1300" kern="0" dirty="0" smtClean="0">
                <a:solidFill>
                  <a:srgbClr val="000000"/>
                </a:solidFill>
                <a:latin typeface="Arial" pitchFamily="34" charset="0"/>
                <a:ea typeface="MS Gothic"/>
              </a:rPr>
              <a:t>  </a:t>
            </a:r>
            <a:r>
              <a:rPr lang="fr-FR" sz="1300" dirty="0">
                <a:solidFill>
                  <a:srgbClr val="000000"/>
                </a:solidFill>
                <a:latin typeface="Arial" pitchFamily="34" charset="0"/>
              </a:rPr>
              <a:t>distribution </a:t>
            </a:r>
            <a:r>
              <a:rPr lang="fr-FR" sz="1300" b="1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chaque mois</a:t>
            </a:r>
            <a:endParaRPr lang="en-US" sz="1300" b="1" kern="0" dirty="0">
              <a:solidFill>
                <a:srgbClr val="000000"/>
              </a:solidFill>
              <a:latin typeface="Arial" pitchFamily="34" charset="0"/>
              <a:ea typeface="MS Gothic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Christiane et David JOULIA – Ferme de </a:t>
            </a:r>
            <a:r>
              <a:rPr lang="fr-FR" sz="1300" kern="0" dirty="0" err="1">
                <a:solidFill>
                  <a:srgbClr val="000000"/>
                </a:solidFill>
                <a:latin typeface="Arial" pitchFamily="34" charset="0"/>
                <a:ea typeface="MS Gothic"/>
              </a:rPr>
              <a:t>Ligogne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 –</a:t>
            </a:r>
            <a:r>
              <a:rPr lang="fr-FR" sz="1300" kern="0" dirty="0" err="1">
                <a:solidFill>
                  <a:srgbClr val="000000"/>
                </a:solidFill>
                <a:latin typeface="Arial" pitchFamily="34" charset="0"/>
                <a:ea typeface="MS Gothic"/>
              </a:rPr>
              <a:t>Roquevidal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 (81)  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Certification: AB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15 </a:t>
            </a:r>
            <a:r>
              <a:rPr lang="fr-FR" sz="1300" dirty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mangeurs en </a:t>
            </a:r>
            <a:r>
              <a:rPr lang="fr-FR" sz="13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2018</a:t>
            </a:r>
            <a:r>
              <a:rPr lang="fr-FR" sz="1300" kern="0" dirty="0">
                <a:solidFill>
                  <a:schemeClr val="tx1"/>
                </a:solidFill>
                <a:latin typeface="Arial" pitchFamily="34" charset="0"/>
                <a:ea typeface="MS Gothic"/>
                <a:sym typeface="Wingdings" panose="05000000000000000000" pitchFamily="2" charset="2"/>
              </a:rPr>
              <a:t> </a:t>
            </a:r>
            <a:r>
              <a:rPr lang="fr-FR" sz="1300" kern="0" dirty="0" smtClean="0">
                <a:solidFill>
                  <a:srgbClr val="000000"/>
                </a:solidFill>
                <a:latin typeface="Arial" pitchFamily="34" charset="0"/>
                <a:ea typeface="MS Gothic"/>
                <a:sym typeface="Wingdings" panose="05000000000000000000" pitchFamily="2" charset="2"/>
              </a:rPr>
              <a:t></a:t>
            </a:r>
            <a:r>
              <a:rPr lang="fr-FR" sz="1300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MS Gothic"/>
                <a:sym typeface="Wingdings" panose="05000000000000000000" pitchFamily="2" charset="2"/>
              </a:rPr>
              <a:t> </a:t>
            </a:r>
            <a:r>
              <a:rPr lang="fr-FR" sz="1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17 </a:t>
            </a:r>
            <a:r>
              <a:rPr lang="fr-FR" sz="13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mangeurs </a:t>
            </a:r>
            <a:r>
              <a:rPr lang="fr-FR" sz="1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2019</a:t>
            </a:r>
            <a:endParaRPr lang="fr-FR" sz="13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Prochain </a:t>
            </a:r>
            <a:r>
              <a:rPr lang="fr-FR" sz="1300" kern="0" dirty="0">
                <a:solidFill>
                  <a:schemeClr val="tx1"/>
                </a:solidFill>
                <a:latin typeface="Arial" pitchFamily="34" charset="0"/>
                <a:ea typeface="MS Gothic"/>
              </a:rPr>
              <a:t>contrat : Janvier </a:t>
            </a: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2020 </a:t>
            </a:r>
            <a:r>
              <a:rPr lang="fr-FR" sz="1300" kern="0" dirty="0">
                <a:solidFill>
                  <a:schemeClr val="tx1"/>
                </a:solidFill>
                <a:latin typeface="Arial" pitchFamily="34" charset="0"/>
                <a:ea typeface="MS Gothic"/>
              </a:rPr>
              <a:t>– </a:t>
            </a: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fr-FR" sz="1800" b="1" u="sng" kern="0" dirty="0" smtClean="0">
                <a:solidFill>
                  <a:srgbClr val="000000"/>
                </a:solidFill>
                <a:latin typeface="Arial" pitchFamily="34" charset="0"/>
                <a:ea typeface="MS Gothic"/>
              </a:rPr>
              <a:t>Porc</a:t>
            </a:r>
            <a:r>
              <a:rPr lang="fr-FR" sz="1300" kern="0" dirty="0" smtClean="0">
                <a:solidFill>
                  <a:srgbClr val="000000"/>
                </a:solidFill>
                <a:latin typeface="Arial" pitchFamily="34" charset="0"/>
                <a:ea typeface="MS Gothic"/>
              </a:rPr>
              <a:t>  </a:t>
            </a:r>
            <a:r>
              <a:rPr lang="fr-FR" sz="1300" dirty="0">
                <a:solidFill>
                  <a:srgbClr val="000000"/>
                </a:solidFill>
                <a:latin typeface="Arial" pitchFamily="34" charset="0"/>
              </a:rPr>
              <a:t>distribution </a:t>
            </a:r>
            <a:r>
              <a:rPr lang="fr-FR" sz="1300" b="1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chaque mois</a:t>
            </a:r>
            <a:endParaRPr lang="en-US" sz="1300" b="1" kern="0" dirty="0">
              <a:solidFill>
                <a:srgbClr val="000000"/>
              </a:solidFill>
              <a:latin typeface="Arial" pitchFamily="34" charset="0"/>
              <a:ea typeface="MS Gothic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Eddy GEORGET – Ferme la </a:t>
            </a:r>
            <a:r>
              <a:rPr lang="fr-FR" sz="1300" kern="0" dirty="0" err="1">
                <a:solidFill>
                  <a:srgbClr val="000000"/>
                </a:solidFill>
                <a:latin typeface="Arial" pitchFamily="34" charset="0"/>
                <a:ea typeface="MS Gothic"/>
              </a:rPr>
              <a:t>Houerou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  – </a:t>
            </a:r>
            <a:r>
              <a:rPr lang="fr-FR" sz="1300" kern="0" dirty="0" err="1">
                <a:solidFill>
                  <a:srgbClr val="000000"/>
                </a:solidFill>
                <a:latin typeface="Arial" pitchFamily="34" charset="0"/>
                <a:ea typeface="MS Gothic"/>
              </a:rPr>
              <a:t>Bretx</a:t>
            </a: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 (31)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fr-FR" sz="1300" kern="0" dirty="0">
                <a:solidFill>
                  <a:srgbClr val="000000"/>
                </a:solidFill>
                <a:latin typeface="Arial" pitchFamily="34" charset="0"/>
                <a:ea typeface="MS Gothic"/>
              </a:rPr>
              <a:t>Certification: AB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20 </a:t>
            </a:r>
            <a:r>
              <a:rPr lang="fr-FR" sz="1300" dirty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mangeurs en </a:t>
            </a:r>
            <a:r>
              <a:rPr lang="fr-FR" sz="13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2018 </a:t>
            </a:r>
            <a:r>
              <a:rPr lang="fr-FR" sz="1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23</a:t>
            </a: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mangeurs en </a:t>
            </a:r>
            <a:r>
              <a:rPr lang="fr-FR" sz="1300" dirty="0" smtClean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2019</a:t>
            </a:r>
            <a:endParaRPr lang="fr-FR" sz="13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Prochain </a:t>
            </a:r>
            <a:r>
              <a:rPr lang="fr-FR" sz="1300" kern="0" dirty="0">
                <a:solidFill>
                  <a:schemeClr val="tx1"/>
                </a:solidFill>
                <a:latin typeface="Arial" pitchFamily="34" charset="0"/>
                <a:ea typeface="MS Gothic"/>
              </a:rPr>
              <a:t>contrat </a:t>
            </a:r>
            <a:r>
              <a:rPr lang="fr-FR" sz="1300" b="1" kern="0" dirty="0">
                <a:solidFill>
                  <a:schemeClr val="tx1"/>
                </a:solidFill>
                <a:latin typeface="Arial" pitchFamily="34" charset="0"/>
                <a:ea typeface="MS Gothic"/>
              </a:rPr>
              <a:t>: </a:t>
            </a:r>
            <a:r>
              <a:rPr lang="fr-FR" sz="1300" kern="0" dirty="0">
                <a:solidFill>
                  <a:schemeClr val="tx1"/>
                </a:solidFill>
                <a:latin typeface="Arial" pitchFamily="34" charset="0"/>
                <a:ea typeface="MS Gothic"/>
              </a:rPr>
              <a:t>Octobre </a:t>
            </a:r>
            <a:r>
              <a:rPr lang="fr-FR" sz="1300" kern="0" dirty="0" smtClean="0">
                <a:solidFill>
                  <a:schemeClr val="tx1"/>
                </a:solidFill>
                <a:latin typeface="Arial" pitchFamily="34" charset="0"/>
                <a:ea typeface="MS Gothic"/>
              </a:rPr>
              <a:t>2019</a:t>
            </a:r>
            <a:endParaRPr lang="fr-FR" sz="1300" kern="0" dirty="0">
              <a:solidFill>
                <a:schemeClr val="tx1"/>
              </a:solidFill>
              <a:latin typeface="Arial" pitchFamily="34" charset="0"/>
              <a:ea typeface="MS Gothic"/>
            </a:endParaRPr>
          </a:p>
        </p:txBody>
      </p:sp>
      <p:pic>
        <p:nvPicPr>
          <p:cNvPr id="307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3" t="1675" r="23" b="5078"/>
          <a:stretch>
            <a:fillRect/>
          </a:stretch>
        </p:blipFill>
        <p:spPr bwMode="auto">
          <a:xfrm>
            <a:off x="8110538" y="908050"/>
            <a:ext cx="1014412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62"/>
          <a:stretch>
            <a:fillRect/>
          </a:stretch>
        </p:blipFill>
        <p:spPr bwMode="auto">
          <a:xfrm>
            <a:off x="0" y="931863"/>
            <a:ext cx="161925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70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6D84AD"/>
              </a:clrFrom>
              <a:clrTo>
                <a:srgbClr val="6D84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43" b="19115"/>
          <a:stretch>
            <a:fillRect/>
          </a:stretch>
        </p:blipFill>
        <p:spPr bwMode="auto">
          <a:xfrm>
            <a:off x="6350" y="908050"/>
            <a:ext cx="45815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1"/>
          <p:cNvSpPr txBox="1">
            <a:spLocks noChangeArrowheads="1"/>
          </p:cNvSpPr>
          <p:nvPr/>
        </p:nvSpPr>
        <p:spPr bwMode="auto">
          <a:xfrm>
            <a:off x="201613" y="134938"/>
            <a:ext cx="67325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endParaRPr lang="fr-FR" alt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AMAP Organisation – Bilan </a:t>
            </a:r>
            <a:r>
              <a:rPr lang="fr-FR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2018 </a:t>
            </a: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- Perspectives </a:t>
            </a:r>
            <a:r>
              <a:rPr lang="fr-FR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2019</a:t>
            </a:r>
            <a:endParaRPr lang="fr-FR" alt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6350" y="908050"/>
            <a:ext cx="4587875" cy="1992313"/>
          </a:xfrm>
          <a:prstGeom prst="rect">
            <a:avLst/>
          </a:prstGeom>
          <a:solidFill>
            <a:srgbClr val="FFFFFF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1" name="ZoneTexte 9"/>
          <p:cNvSpPr txBox="1">
            <a:spLocks noChangeArrowheads="1"/>
          </p:cNvSpPr>
          <p:nvPr/>
        </p:nvSpPr>
        <p:spPr bwMode="auto">
          <a:xfrm>
            <a:off x="360363" y="1343025"/>
            <a:ext cx="16795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Légumes</a:t>
            </a:r>
          </a:p>
          <a:p>
            <a:r>
              <a:rPr lang="fr-FR" alt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Heniqui</a:t>
            </a:r>
          </a:p>
          <a:p>
            <a:r>
              <a:rPr lang="fr-FR" alt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 Saint Laurent</a:t>
            </a:r>
          </a:p>
          <a:p>
            <a:r>
              <a:rPr lang="fr-FR" alt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Puyou</a:t>
            </a:r>
          </a:p>
        </p:txBody>
      </p:sp>
      <p:sp>
        <p:nvSpPr>
          <p:cNvPr id="4102" name="ZoneTexte 13"/>
          <p:cNvSpPr txBox="1">
            <a:spLocks noChangeArrowheads="1"/>
          </p:cNvSpPr>
          <p:nvPr/>
        </p:nvSpPr>
        <p:spPr bwMode="auto">
          <a:xfrm>
            <a:off x="2160588" y="1341438"/>
            <a:ext cx="13160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Œufs</a:t>
            </a:r>
          </a:p>
          <a:p>
            <a:r>
              <a:rPr lang="fr-FR" alt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Camille Lamiaux</a:t>
            </a:r>
          </a:p>
          <a:p>
            <a:endParaRPr lang="fr-FR" altLang="en-US" sz="1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ZoneTexte 14"/>
          <p:cNvSpPr txBox="1">
            <a:spLocks noChangeArrowheads="1"/>
          </p:cNvSpPr>
          <p:nvPr/>
        </p:nvSpPr>
        <p:spPr bwMode="auto">
          <a:xfrm>
            <a:off x="360363" y="2141538"/>
            <a:ext cx="19796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Volaille </a:t>
            </a:r>
            <a:endParaRPr lang="fr-FR" alt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Kadjowe Barut-Suignard</a:t>
            </a:r>
          </a:p>
          <a:p>
            <a:r>
              <a:rPr lang="fr-FR" alt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Didier Litoux</a:t>
            </a:r>
          </a:p>
        </p:txBody>
      </p:sp>
      <p:sp>
        <p:nvSpPr>
          <p:cNvPr id="4104" name="ZoneTexte 20"/>
          <p:cNvSpPr txBox="1">
            <a:spLocks noChangeArrowheads="1"/>
          </p:cNvSpPr>
          <p:nvPr/>
        </p:nvSpPr>
        <p:spPr bwMode="auto">
          <a:xfrm>
            <a:off x="4587875" y="1268413"/>
            <a:ext cx="4448175" cy="16319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communes à toutes les branches</a:t>
            </a:r>
          </a:p>
          <a:p>
            <a:r>
              <a:rPr lang="fr-F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focal inscriptions / liste d’attente </a:t>
            </a:r>
            <a:r>
              <a:rPr lang="fr-FR" altLang="en-US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Julien Puyou</a:t>
            </a:r>
          </a:p>
          <a:p>
            <a:r>
              <a:rPr lang="fr-F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Correspondant réseau AMAP MP </a:t>
            </a:r>
            <a:r>
              <a:rPr lang="fr-FR" alt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en-US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Mathieu Rustin</a:t>
            </a:r>
          </a:p>
          <a:p>
            <a:r>
              <a:rPr lang="fr-F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Correspondant IODE / CE : </a:t>
            </a:r>
            <a:r>
              <a:rPr lang="fr-FR" altLang="en-US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Didier Litoux </a:t>
            </a:r>
            <a:endParaRPr lang="fr-FR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Bulletin AMAP : </a:t>
            </a:r>
            <a:r>
              <a:rPr lang="fr-FR" altLang="en-US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Nicolas Juillan, Isabelle Custine</a:t>
            </a:r>
          </a:p>
          <a:p>
            <a:r>
              <a:rPr lang="fr-F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à jour du site IODE : </a:t>
            </a:r>
            <a:r>
              <a:rPr lang="fr-FR" altLang="en-US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Pierre-François Berger</a:t>
            </a:r>
            <a:endParaRPr lang="fr-FR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visites à la ferme : </a:t>
            </a:r>
            <a:r>
              <a:rPr lang="fr-FR" altLang="en-US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Devaux</a:t>
            </a:r>
          </a:p>
        </p:txBody>
      </p:sp>
      <p:sp>
        <p:nvSpPr>
          <p:cNvPr id="3082" name="Rectangle 21"/>
          <p:cNvSpPr>
            <a:spLocks noChangeArrowheads="1"/>
          </p:cNvSpPr>
          <p:nvPr/>
        </p:nvSpPr>
        <p:spPr bwMode="auto">
          <a:xfrm>
            <a:off x="49213" y="2924175"/>
            <a:ext cx="568801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>
                <a:solidFill>
                  <a:srgbClr val="00863D"/>
                </a:solidFill>
                <a:latin typeface="Arial" charset="0"/>
                <a:cs typeface="Arial" charset="0"/>
              </a:rPr>
              <a:t>		Bilan </a:t>
            </a:r>
            <a:r>
              <a:rPr lang="fr-FR" sz="1800" b="1" dirty="0" smtClean="0">
                <a:solidFill>
                  <a:srgbClr val="00863D"/>
                </a:solidFill>
                <a:latin typeface="Arial" charset="0"/>
                <a:cs typeface="Arial" charset="0"/>
              </a:rPr>
              <a:t>2018</a:t>
            </a:r>
            <a:endParaRPr lang="fr-FR" sz="1800" b="1" dirty="0">
              <a:solidFill>
                <a:srgbClr val="00863D"/>
              </a:solidFill>
              <a:latin typeface="Arial" charset="0"/>
              <a:cs typeface="Arial" charset="0"/>
            </a:endParaRP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Nombre de mangeurs </a:t>
            </a:r>
            <a:r>
              <a:rPr lang="fr-FR" sz="1400" b="1" dirty="0" smtClean="0">
                <a:solidFill>
                  <a:srgbClr val="00863D"/>
                </a:solidFill>
                <a:latin typeface="Arial" charset="0"/>
                <a:cs typeface="Arial" charset="0"/>
              </a:rPr>
              <a:t>en hausse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pour toutes 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les </a:t>
            </a:r>
            <a:r>
              <a:rPr lang="fr-FR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AMAPs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sauf </a:t>
            </a:r>
            <a:r>
              <a:rPr lang="fr-FR" sz="1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AMAP </a:t>
            </a:r>
            <a:r>
              <a:rPr lang="fr-FR" sz="14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Oeufs</a:t>
            </a:r>
            <a:endParaRPr lang="fr-FR" sz="1400" dirty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Taux 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adhésion au réseau AMAP MP (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45%)</a:t>
            </a:r>
            <a:endParaRPr lang="fr-F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P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as 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de nouvelle AMAP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créée 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en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2018.</a:t>
            </a: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Nouvelle Paysanne Boulangère pour la vente 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de pain sur le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marché (février 2019)</a:t>
            </a: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Organisation d’une commande groupée de truites bio (décembre 2018).</a:t>
            </a: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106" name="Rectangle 22"/>
          <p:cNvSpPr>
            <a:spLocks noChangeArrowheads="1"/>
          </p:cNvSpPr>
          <p:nvPr/>
        </p:nvSpPr>
        <p:spPr bwMode="auto">
          <a:xfrm>
            <a:off x="250825" y="115888"/>
            <a:ext cx="2497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IODE -  ALIMENTATION </a:t>
            </a:r>
          </a:p>
        </p:txBody>
      </p:sp>
      <p:sp>
        <p:nvSpPr>
          <p:cNvPr id="4107" name="Rectangle 23"/>
          <p:cNvSpPr>
            <a:spLocks noChangeArrowheads="1"/>
          </p:cNvSpPr>
          <p:nvPr/>
        </p:nvSpPr>
        <p:spPr bwMode="auto">
          <a:xfrm>
            <a:off x="360363" y="908050"/>
            <a:ext cx="743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800" b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des COmités de PILotages (COPIL) de l’AMAP des CAOUECS</a:t>
            </a:r>
          </a:p>
        </p:txBody>
      </p:sp>
      <p:sp>
        <p:nvSpPr>
          <p:cNvPr id="4108" name="ZoneTexte 13"/>
          <p:cNvSpPr txBox="1">
            <a:spLocks noChangeArrowheads="1"/>
          </p:cNvSpPr>
          <p:nvPr/>
        </p:nvSpPr>
        <p:spPr bwMode="auto">
          <a:xfrm>
            <a:off x="2160588" y="1773238"/>
            <a:ext cx="1493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Bœuf/Veau</a:t>
            </a:r>
          </a:p>
          <a:p>
            <a:r>
              <a:rPr lang="fr-FR" alt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Bénédicte Toulorge</a:t>
            </a:r>
          </a:p>
        </p:txBody>
      </p:sp>
      <p:sp>
        <p:nvSpPr>
          <p:cNvPr id="4109" name="ZoneTexte 13"/>
          <p:cNvSpPr txBox="1">
            <a:spLocks noChangeArrowheads="1"/>
          </p:cNvSpPr>
          <p:nvPr/>
        </p:nvSpPr>
        <p:spPr bwMode="auto">
          <a:xfrm>
            <a:off x="2160588" y="2205038"/>
            <a:ext cx="1619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</a:t>
            </a:r>
          </a:p>
          <a:p>
            <a:r>
              <a:rPr lang="fr-FR" alt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Bénédicte Toulorge</a:t>
            </a: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49213" y="5661025"/>
            <a:ext cx="898683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>
                <a:solidFill>
                  <a:srgbClr val="00863D"/>
                </a:solidFill>
                <a:latin typeface="Arial" charset="0"/>
                <a:cs typeface="Arial" charset="0"/>
              </a:rPr>
              <a:t>		Perspectives </a:t>
            </a:r>
            <a:r>
              <a:rPr lang="fr-FR" sz="1800" b="1" dirty="0" smtClean="0">
                <a:solidFill>
                  <a:srgbClr val="00863D"/>
                </a:solidFill>
                <a:latin typeface="Arial" charset="0"/>
                <a:cs typeface="Arial" charset="0"/>
              </a:rPr>
              <a:t>2019</a:t>
            </a:r>
            <a:endParaRPr lang="fr-F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Création AMAP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truites ?</a:t>
            </a: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Extension AMAP Légumes sur St Eloi ?</a:t>
            </a: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Repas 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chez les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producteurs (rdv pris fin juin chez Nicolas…)</a:t>
            </a:r>
            <a:endParaRPr lang="fr-F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11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3065463"/>
            <a:ext cx="3371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44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9388" y="115888"/>
            <a:ext cx="457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IODE - Alimentation</a:t>
            </a:r>
          </a:p>
          <a:p>
            <a:pPr>
              <a:spcBef>
                <a:spcPts val="1000"/>
              </a:spcBef>
            </a:pP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Bilan 2018</a:t>
            </a:r>
            <a:endParaRPr lang="fr-FR" alt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825" y="2622391"/>
            <a:ext cx="6481763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000" dirty="0">
                <a:solidFill>
                  <a:srgbClr val="0070C0"/>
                </a:solidFill>
                <a:latin typeface="Garamond" panose="02020404030301010803" pitchFamily="18" charset="0"/>
              </a:rPr>
              <a:t>Bilan </a:t>
            </a:r>
            <a:r>
              <a:rPr lang="fr-FR" altLang="fr-FR" sz="20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2018</a:t>
            </a:r>
            <a:endParaRPr lang="fr-FR" altLang="fr-FR" sz="20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Introduction steak végétal tous les jours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Argumentaire </a:t>
            </a:r>
            <a:r>
              <a:rPr lang="fr-FR" altLang="fr-FR" sz="20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pour un </a:t>
            </a:r>
            <a:r>
              <a:rPr lang="fr-FR" altLang="fr-FR" sz="2000" dirty="0">
                <a:solidFill>
                  <a:srgbClr val="0070C0"/>
                </a:solidFill>
                <a:latin typeface="Garamond" panose="02020404030301010803" pitchFamily="18" charset="0"/>
              </a:rPr>
              <a:t>menu bio </a:t>
            </a:r>
            <a:r>
              <a:rPr lang="fr-FR" altLang="fr-FR" sz="20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fr-FR" altLang="fr-FR" sz="2000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fr-FR" altLang="fr-FR" sz="20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(</a:t>
            </a:r>
            <a:r>
              <a:rPr lang="fr-FR" altLang="fr-FR" sz="2000" dirty="0">
                <a:solidFill>
                  <a:srgbClr val="0070C0"/>
                </a:solidFill>
                <a:latin typeface="Garamond" panose="02020404030301010803" pitchFamily="18" charset="0"/>
              </a:rPr>
              <a:t>entrée, plat, dessert) tous les jours</a:t>
            </a:r>
          </a:p>
          <a:p>
            <a:pPr>
              <a:defRPr/>
            </a:pPr>
            <a:endParaRPr lang="fr-FR" altLang="fr-FR" sz="20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fr-FR" altLang="fr-FR" sz="2000" dirty="0">
                <a:solidFill>
                  <a:srgbClr val="0070C0"/>
                </a:solidFill>
                <a:latin typeface="Garamond" panose="02020404030301010803" pitchFamily="18" charset="0"/>
              </a:rPr>
              <a:t>Moyens en place actuellement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fr-FR" altLang="fr-FR" sz="2000" dirty="0">
                <a:solidFill>
                  <a:srgbClr val="0070C0"/>
                </a:solidFill>
                <a:latin typeface="Garamond" panose="02020404030301010803" pitchFamily="18" charset="0"/>
              </a:rPr>
              <a:t>Collaboration avec le RDD et la commission DD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fr-FR" altLang="fr-FR" sz="2000" dirty="0">
                <a:solidFill>
                  <a:srgbClr val="0070C0"/>
                </a:solidFill>
                <a:latin typeface="Garamond" panose="02020404030301010803" pitchFamily="18" charset="0"/>
              </a:rPr>
              <a:t>Création d’un argumentaire pour défendre nos idées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fr-FR" altLang="fr-FR" sz="20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103688"/>
            <a:ext cx="286067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628775"/>
            <a:ext cx="1955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505075"/>
            <a:ext cx="11366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/>
          <a:stretch/>
        </p:blipFill>
        <p:spPr bwMode="auto">
          <a:xfrm>
            <a:off x="4283968" y="982638"/>
            <a:ext cx="2381250" cy="1427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1"/>
          <p:cNvSpPr txBox="1">
            <a:spLocks noChangeArrowheads="1"/>
          </p:cNvSpPr>
          <p:nvPr/>
        </p:nvSpPr>
        <p:spPr bwMode="auto">
          <a:xfrm>
            <a:off x="179388" y="115888"/>
            <a:ext cx="67325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IODE – ETHIQUE ANIMALE</a:t>
            </a:r>
          </a:p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Bilan </a:t>
            </a:r>
            <a:r>
              <a:rPr lang="fr-FR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2018</a:t>
            </a:r>
            <a:endParaRPr lang="fr-FR" alt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179388" y="1042988"/>
            <a:ext cx="8578850" cy="33943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Objectifs du groupe : </a:t>
            </a: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Permettre aux salariés d’Airbus intéressés par l’éthique animale de se rencontrer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Informer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et sensibiliser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le personnel d’Airbus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à la condition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animale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Proposer aux salariés des ateliers (cours de cuisine végétale)</a:t>
            </a: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 smtClean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Le groupe : </a:t>
            </a: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Une trentaine de personnes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Déjeuners hebdomadaires (mardi et vendredi en alternance)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Actions en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2018 </a:t>
            </a: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: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Contributions à la lettre mensuelle IODE/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Greenes</a:t>
            </a: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4 livres sur l’éthique animale proposés par le groupe achetés par la médiathèque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 ateliers de cuisine végétale organisés en novembre 2018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Atelier de reconnaissance vraie/fausse fourrure (2</a:t>
            </a:r>
            <a:r>
              <a:rPr lang="fr-FR" sz="1600" baseline="300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ème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édition)</a:t>
            </a:r>
          </a:p>
        </p:txBody>
      </p:sp>
      <p:pic>
        <p:nvPicPr>
          <p:cNvPr id="4100" name="Picture 2" descr="http://www.iode-du-lac.org/blog/wp-content/uploads/2017/08/logo-ethique-ani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69" y="2773553"/>
            <a:ext cx="17716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5688"/>
            <a:ext cx="30861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age 7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865688"/>
            <a:ext cx="2511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 2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837113"/>
            <a:ext cx="25495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3" descr="cid:image002.jpg@01D4EB0E.1FAD7D40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76" y="1077556"/>
            <a:ext cx="1165608" cy="93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2" descr="cid:image001.jpg@01D4EB0E.1FAD7D40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76" y="2132856"/>
            <a:ext cx="1364316" cy="75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8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179388" y="115888"/>
            <a:ext cx="67325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IODE – ETHIQUE ANIMALE</a:t>
            </a:r>
          </a:p>
          <a:p>
            <a:pPr eaLnBrk="1" hangingPunct="1">
              <a:spcBef>
                <a:spcPts val="100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Perspectives </a:t>
            </a:r>
            <a:r>
              <a:rPr lang="fr-FR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2019</a:t>
            </a:r>
            <a:endParaRPr lang="fr-FR" alt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133376" y="1988840"/>
            <a:ext cx="8782050" cy="17426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600" b="1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Actions en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2019: 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fr-FR" sz="1600" b="1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Ateliers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de cuisine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végétale à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destination des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salariés (2</a:t>
            </a:r>
            <a:r>
              <a:rPr lang="fr-FR" sz="1600" baseline="300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ème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édition avec un autre traiteur)</a:t>
            </a: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Atelier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de reconnaissance vraie/fausse fourrure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(3</a:t>
            </a:r>
            <a:r>
              <a:rPr lang="fr-FR" sz="1600" baseline="300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ème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édition)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/>
                <a:ea typeface="MS Gothic" pitchFamily="2"/>
              </a:rPr>
              <a:t>Projection d’un documentaire sur l’impact de l’élevage sur l’environnement</a:t>
            </a: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/>
            </a:pPr>
            <a:endParaRPr lang="fr-FR" sz="1600" dirty="0">
              <a:solidFill>
                <a:srgbClr val="000000"/>
              </a:solidFill>
              <a:latin typeface="Times New Roman" pitchFamily="18"/>
              <a:ea typeface="MS Gothic" pitchFamily="2"/>
            </a:endParaRPr>
          </a:p>
        </p:txBody>
      </p:sp>
      <p:pic>
        <p:nvPicPr>
          <p:cNvPr id="5124" name="Picture 2" descr="http://www.iode-du-lac.org/blog/wp-content/uploads/2017/08/logo-ethique-ani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Résultat d’images pour photos transports anima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365625"/>
            <a:ext cx="233203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22738"/>
            <a:ext cx="261937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11" descr="image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36625"/>
            <a:ext cx="163036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6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291013"/>
            <a:ext cx="28987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8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/>
            <a:cs typeface="MS 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/>
            <a:cs typeface="MS Gothic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Affichage à l'écran (4:3)</PresentationFormat>
  <Paragraphs>584</Paragraphs>
  <Slides>25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40" baseType="lpstr">
      <vt:lpstr>MS Gothic</vt:lpstr>
      <vt:lpstr>Arial</vt:lpstr>
      <vt:lpstr>Bauhaus 93</vt:lpstr>
      <vt:lpstr>Calibri</vt:lpstr>
      <vt:lpstr>DejaVu Sans</vt:lpstr>
      <vt:lpstr>Garamond</vt:lpstr>
      <vt:lpstr>Harlow Solid Italic</vt:lpstr>
      <vt:lpstr>Lucida Sans Unicode</vt:lpstr>
      <vt:lpstr>Mangal</vt:lpstr>
      <vt:lpstr>Monotype Corsiva</vt:lpstr>
      <vt:lpstr>Rockwell</vt:lpstr>
      <vt:lpstr>Times New Roman</vt:lpstr>
      <vt:lpstr>Wingdings</vt:lpstr>
      <vt:lpstr>Modèle par défaut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to24506</dc:creator>
  <cp:lastModifiedBy>LITOUX, DIDIER</cp:lastModifiedBy>
  <cp:revision>657</cp:revision>
  <cp:lastPrinted>1601-01-01T00:00:00Z</cp:lastPrinted>
  <dcterms:created xsi:type="dcterms:W3CDTF">2009-10-19T13:11:38Z</dcterms:created>
  <dcterms:modified xsi:type="dcterms:W3CDTF">2019-04-10T08:13:52Z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00080082630000000000010250200207f7000400038000</vt:lpwstr>
  </property>
  <property fmtid="{D5CDD505-2E9C-101B-9397-08002B2CF9AE}" pid="3" name="_AdHocReviewCycleID">
    <vt:i4>734371161</vt:i4>
  </property>
  <property fmtid="{D5CDD505-2E9C-101B-9397-08002B2CF9AE}" pid="4" name="_NewReviewCycle">
    <vt:lpwstr/>
  </property>
  <property fmtid="{D5CDD505-2E9C-101B-9397-08002B2CF9AE}" pid="5" name="_EmailSubject">
    <vt:lpwstr>AG IODE mercredi 10 avril - Présentation</vt:lpwstr>
  </property>
  <property fmtid="{D5CDD505-2E9C-101B-9397-08002B2CF9AE}" pid="6" name="_AuthorEmail">
    <vt:lpwstr>didier.litoux@airbus.com</vt:lpwstr>
  </property>
  <property fmtid="{D5CDD505-2E9C-101B-9397-08002B2CF9AE}" pid="7" name="_AuthorEmailDisplayName">
    <vt:lpwstr>LITOUX, DIDIER</vt:lpwstr>
  </property>
  <property fmtid="{D5CDD505-2E9C-101B-9397-08002B2CF9AE}" pid="8" name="_PreviousAdHocReviewCycleID">
    <vt:i4>1846766687</vt:i4>
  </property>
</Properties>
</file>